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F3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837" y="2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166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830769429163707"/>
          <c:y val="0.26173425750957041"/>
          <c:w val="0.70785729748309112"/>
          <c:h val="0.716550817489843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человек</c:v>
                </c:pt>
              </c:strCache>
            </c:strRef>
          </c:tx>
          <c:spPr>
            <a:solidFill>
              <a:srgbClr val="8FB08C">
                <a:lumMod val="50000"/>
              </a:srgbClr>
            </a:solidFill>
          </c:spPr>
          <c:explosion val="26"/>
          <c:dPt>
            <c:idx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ACCE-4686-A7DC-31C5EB06BDCB}"/>
              </c:ext>
            </c:extLst>
          </c:dPt>
          <c:dPt>
            <c:idx val="1"/>
            <c:bubble3D val="0"/>
            <c:spPr>
              <a:solidFill>
                <a:srgbClr val="35852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ACCE-4686-A7DC-31C5EB06BDCB}"/>
              </c:ext>
            </c:extLst>
          </c:dPt>
          <c:dLbls>
            <c:dLbl>
              <c:idx val="0"/>
              <c:layout>
                <c:manualLayout>
                  <c:x val="0.20586923605148369"/>
                  <c:y val="-0.1902105256100702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aseline="0" dirty="0" smtClean="0">
                        <a:solidFill>
                          <a:schemeClr val="accent2"/>
                        </a:solidFill>
                      </a:rPr>
                      <a:t>408</a:t>
                    </a:r>
                  </a:p>
                  <a:p>
                    <a:pPr>
                      <a:defRPr sz="1400" b="1" i="0" u="none" strike="noStrike" kern="1200" spc="0" baseline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="1" i="0" u="none" strike="noStrike" baseline="0" dirty="0" smtClean="0">
                        <a:effectLst/>
                      </a:rPr>
                      <a:t> чел.</a:t>
                    </a:r>
                    <a:r>
                      <a:rPr lang="ru-RU" sz="1400" baseline="0" dirty="0">
                        <a:solidFill>
                          <a:schemeClr val="accent2"/>
                        </a:solidFill>
                      </a:rPr>
                      <a:t>
</a:t>
                    </a:r>
                    <a:r>
                      <a:rPr lang="ru-RU" sz="1400" baseline="0" dirty="0" smtClean="0">
                        <a:solidFill>
                          <a:schemeClr val="accent2"/>
                        </a:solidFill>
                      </a:rPr>
                      <a:t>0,02%</a:t>
                    </a:r>
                    <a:endParaRPr lang="ru-RU" sz="1400" dirty="0"/>
                  </a:p>
                </c:rich>
              </c:tx>
              <c:spPr>
                <a:noFill/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CCE-4686-A7DC-31C5EB06BDCB}"/>
                </c:ext>
              </c:extLst>
            </c:dLbl>
            <c:dLbl>
              <c:idx val="1"/>
              <c:layout>
                <c:manualLayout>
                  <c:x val="-0.19280568310896717"/>
                  <c:y val="0.2563478609903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rgbClr val="35852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aseline="0" dirty="0" smtClean="0">
                        <a:solidFill>
                          <a:srgbClr val="35852E"/>
                        </a:solidFill>
                      </a:rPr>
                      <a:t>1 654,666 тыс. чел.</a:t>
                    </a:r>
                    <a:r>
                      <a:rPr lang="ru-RU" sz="1400" baseline="0" dirty="0">
                        <a:solidFill>
                          <a:srgbClr val="35852E"/>
                        </a:solidFill>
                      </a:rPr>
                      <a:t>
</a:t>
                    </a:r>
                    <a:r>
                      <a:rPr lang="ru-RU" sz="1400" baseline="0" dirty="0" smtClean="0">
                        <a:solidFill>
                          <a:srgbClr val="35852E"/>
                        </a:solidFill>
                      </a:rPr>
                      <a:t>99,9%</a:t>
                    </a:r>
                    <a:endParaRPr lang="ru-RU" sz="1400" baseline="0" dirty="0">
                      <a:solidFill>
                        <a:srgbClr val="35852E"/>
                      </a:solidFill>
                    </a:endParaRPr>
                  </a:p>
                </c:rich>
              </c:tx>
              <c:spPr>
                <a:noFill/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73951987379468"/>
                      <c:h val="0.438040955807915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CCE-4686-A7DC-31C5EB06BDCB}"/>
                </c:ext>
              </c:extLst>
            </c:dLbl>
            <c:dLbl>
              <c:idx val="2"/>
              <c:layout>
                <c:manualLayout>
                  <c:x val="0.38274700409794682"/>
                  <c:y val="0.2191846483626957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15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62</a:t>
                    </a: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,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58</a:t>
                    </a:r>
                    <a:r>
                      <a:rPr lang="en-US" sz="1400" baseline="0" dirty="0">
                        <a:solidFill>
                          <a:schemeClr val="accent3"/>
                        </a:solidFill>
                      </a:rPr>
                      <a:t>
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96</a:t>
                    </a: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,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05</a:t>
                    </a: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%</a:t>
                    </a:r>
                    <a:endParaRPr lang="en-US" sz="1400" baseline="0" dirty="0">
                      <a:solidFill>
                        <a:schemeClr val="accent3"/>
                      </a:solidFill>
                    </a:endParaRPr>
                  </a:p>
                </c:rich>
              </c:tx>
              <c:spPr>
                <a:solidFill>
                  <a:sysClr val="window" lastClr="FFFFFF">
                    <a:alpha val="0"/>
                  </a:sysClr>
                </a:solidFill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CCE-4686-A7DC-31C5EB06BDCB}"/>
                </c:ext>
              </c:extLst>
            </c:dLbl>
            <c:spPr>
              <a:noFill/>
              <a:ln w="24889">
                <a:noFill/>
              </a:ln>
            </c:spPr>
            <c:txPr>
              <a:bodyPr/>
              <a:lstStyle/>
              <a:p>
                <a:pPr>
                  <a:defRPr sz="1400" baseline="0">
                    <a:solidFill>
                      <a:schemeClr val="accent2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1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 доступа к сотовой связи</c:v>
                </c:pt>
                <c:pt idx="1">
                  <c:v>с возможностью доступа к сотовой связи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0.66100000000000025</c:v>
                </c:pt>
                <c:pt idx="1">
                  <c:v>1654.413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CCE-4686-A7DC-31C5EB06BDC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ACCE-4686-A7DC-31C5EB06BD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ACCE-4686-A7DC-31C5EB06BDCB}"/>
              </c:ext>
            </c:extLst>
          </c:dPt>
          <c:dLbls>
            <c:dLbl>
              <c:idx val="0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ACCE-4686-A7DC-31C5EB06BDCB}"/>
                </c:ext>
              </c:extLst>
            </c:dLbl>
            <c:dLbl>
              <c:idx val="1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ACCE-4686-A7DC-31C5EB06BDCB}"/>
                </c:ext>
              </c:extLst>
            </c:dLbl>
            <c:dLbl>
              <c:idx val="2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C248-42F9-A840-6931F5748E57}"/>
                </c:ext>
              </c:extLst>
            </c:dLbl>
            <c:spPr>
              <a:noFill/>
              <a:ln w="24889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 доступа к сотовой связи</c:v>
                </c:pt>
                <c:pt idx="1">
                  <c:v>с возможностью доступа к сотовой связи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4.4000000000000004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CCE-4686-A7DC-31C5EB06BDC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ACCE-4686-A7DC-31C5EB06BD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ACCE-4686-A7DC-31C5EB06BDCB}"/>
              </c:ext>
            </c:extLst>
          </c:dPt>
          <c:dLbls>
            <c:dLbl>
              <c:idx val="0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ACCE-4686-A7DC-31C5EB06BDCB}"/>
                </c:ext>
              </c:extLst>
            </c:dLbl>
            <c:dLbl>
              <c:idx val="1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ACCE-4686-A7DC-31C5EB06BDCB}"/>
                </c:ext>
              </c:extLst>
            </c:dLbl>
            <c:dLbl>
              <c:idx val="2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C248-42F9-A840-6931F5748E57}"/>
                </c:ext>
              </c:extLst>
            </c:dLbl>
            <c:spPr>
              <a:noFill/>
              <a:ln w="24889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 доступа к сотовой связи</c:v>
                </c:pt>
                <c:pt idx="1">
                  <c:v>с возможностью доступа к сотовой связи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ACCE-4686-A7DC-31C5EB06BDCB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</c:pie3DChart>
      <c:spPr>
        <a:noFill/>
        <a:ln w="24889">
          <a:noFill/>
        </a:ln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3.4119716682768334E-3"/>
          <c:y val="0"/>
          <c:w val="0.91210842322251262"/>
          <c:h val="0.19023468718529493"/>
        </c:manualLayout>
      </c:layout>
      <c:overlay val="0"/>
      <c:spPr>
        <a:solidFill>
          <a:srgbClr val="A5A5A5">
            <a:lumMod val="20000"/>
            <a:lumOff val="80000"/>
          </a:srgb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1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489572262336024"/>
          <c:y val="0.27389788231415158"/>
          <c:w val="0.70785729748309112"/>
          <c:h val="0.716550817489843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человек</c:v>
                </c:pt>
              </c:strCache>
            </c:strRef>
          </c:tx>
          <c:spPr>
            <a:solidFill>
              <a:srgbClr val="8FB08C">
                <a:lumMod val="50000"/>
              </a:srgbClr>
            </a:solidFill>
          </c:spPr>
          <c:explosion val="31"/>
          <c:dPt>
            <c:idx val="0"/>
            <c:bubble3D val="0"/>
            <c:explosion val="2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ACCE-4686-A7DC-31C5EB06BDCB}"/>
              </c:ext>
            </c:extLst>
          </c:dPt>
          <c:dPt>
            <c:idx val="1"/>
            <c:bubble3D val="0"/>
            <c:spPr>
              <a:solidFill>
                <a:srgbClr val="35852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ACCE-4686-A7DC-31C5EB06BDCB}"/>
              </c:ext>
            </c:extLst>
          </c:dPt>
          <c:dLbls>
            <c:dLbl>
              <c:idx val="0"/>
              <c:layout>
                <c:manualLayout>
                  <c:x val="0.16089716586051003"/>
                  <c:y val="-2.482743852833560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aseline="0" dirty="0" smtClean="0">
                        <a:solidFill>
                          <a:schemeClr val="accent2"/>
                        </a:solidFill>
                      </a:rPr>
                      <a:t>12 нас. пунктов</a:t>
                    </a:r>
                    <a:r>
                      <a:rPr lang="ru-RU" sz="1400" baseline="0" dirty="0">
                        <a:solidFill>
                          <a:schemeClr val="accent2"/>
                        </a:solidFill>
                      </a:rPr>
                      <a:t>
</a:t>
                    </a:r>
                    <a:r>
                      <a:rPr lang="ru-RU" sz="1400" baseline="0" dirty="0" smtClean="0">
                        <a:solidFill>
                          <a:schemeClr val="accent2"/>
                        </a:solidFill>
                      </a:rPr>
                      <a:t>6%</a:t>
                    </a:r>
                    <a:endParaRPr lang="ru-RU" sz="1400" dirty="0"/>
                  </a:p>
                </c:rich>
              </c:tx>
              <c:spPr>
                <a:noFill/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41645182887054"/>
                      <c:h val="0.38346097745411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CCE-4686-A7DC-31C5EB06BDCB}"/>
                </c:ext>
              </c:extLst>
            </c:dLbl>
            <c:dLbl>
              <c:idx val="1"/>
              <c:layout>
                <c:manualLayout>
                  <c:x val="-0.19621765477724401"/>
                  <c:y val="0.2563478609903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rgbClr val="35852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400" baseline="0" dirty="0" smtClean="0">
                        <a:solidFill>
                          <a:srgbClr val="35852E"/>
                        </a:solidFill>
                      </a:rPr>
                      <a:t>183 нас. пункт</a:t>
                    </a:r>
                    <a:r>
                      <a:rPr lang="ru-RU" sz="1400" baseline="0" dirty="0">
                        <a:solidFill>
                          <a:srgbClr val="35852E"/>
                        </a:solidFill>
                      </a:rPr>
                      <a:t>
</a:t>
                    </a:r>
                    <a:r>
                      <a:rPr lang="ru-RU" sz="1400" baseline="0" dirty="0" smtClean="0">
                        <a:solidFill>
                          <a:srgbClr val="35852E"/>
                        </a:solidFill>
                      </a:rPr>
                      <a:t>94 %</a:t>
                    </a:r>
                    <a:endParaRPr lang="ru-RU" sz="1400" baseline="0" dirty="0">
                      <a:solidFill>
                        <a:srgbClr val="35852E"/>
                      </a:solidFill>
                    </a:endParaRPr>
                  </a:p>
                </c:rich>
              </c:tx>
              <c:spPr>
                <a:noFill/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343602203865036"/>
                      <c:h val="0.3834609774541179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CCE-4686-A7DC-31C5EB06BDCB}"/>
                </c:ext>
              </c:extLst>
            </c:dLbl>
            <c:dLbl>
              <c:idx val="2"/>
              <c:layout>
                <c:manualLayout>
                  <c:x val="0.38274700409794682"/>
                  <c:y val="0.2191846483626957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chemeClr val="accent3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15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62</a:t>
                    </a: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,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58</a:t>
                    </a:r>
                    <a:r>
                      <a:rPr lang="en-US" sz="1400" baseline="0" dirty="0">
                        <a:solidFill>
                          <a:schemeClr val="accent3"/>
                        </a:solidFill>
                      </a:rPr>
                      <a:t>
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96</a:t>
                    </a: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,</a:t>
                    </a:r>
                    <a:r>
                      <a:rPr lang="ru-RU" sz="1400" baseline="0" dirty="0" smtClean="0">
                        <a:solidFill>
                          <a:schemeClr val="accent3"/>
                        </a:solidFill>
                      </a:rPr>
                      <a:t>05</a:t>
                    </a:r>
                    <a:r>
                      <a:rPr lang="en-US" sz="1400" baseline="0" dirty="0" smtClean="0">
                        <a:solidFill>
                          <a:schemeClr val="accent3"/>
                        </a:solidFill>
                      </a:rPr>
                      <a:t>%</a:t>
                    </a:r>
                    <a:endParaRPr lang="en-US" sz="1400" baseline="0" dirty="0">
                      <a:solidFill>
                        <a:schemeClr val="accent3"/>
                      </a:solidFill>
                    </a:endParaRPr>
                  </a:p>
                </c:rich>
              </c:tx>
              <c:spPr>
                <a:solidFill>
                  <a:sysClr val="window" lastClr="FFFFFF">
                    <a:alpha val="0"/>
                  </a:sysClr>
                </a:solidFill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CCE-4686-A7DC-31C5EB06BDCB}"/>
                </c:ext>
              </c:extLst>
            </c:dLbl>
            <c:spPr>
              <a:noFill/>
              <a:ln w="24889">
                <a:noFill/>
              </a:ln>
            </c:spPr>
            <c:txPr>
              <a:bodyPr/>
              <a:lstStyle/>
              <a:p>
                <a:pPr>
                  <a:defRPr sz="1400" baseline="0">
                    <a:solidFill>
                      <a:schemeClr val="accent2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1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 доступа к сотовой связи</c:v>
                </c:pt>
                <c:pt idx="1">
                  <c:v>с возможностью доступа к сотовой связи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CCE-4686-A7DC-31C5EB06BDC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ACCE-4686-A7DC-31C5EB06BD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ACCE-4686-A7DC-31C5EB06BDCB}"/>
              </c:ext>
            </c:extLst>
          </c:dPt>
          <c:dLbls>
            <c:dLbl>
              <c:idx val="0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ACCE-4686-A7DC-31C5EB06BDCB}"/>
                </c:ext>
              </c:extLst>
            </c:dLbl>
            <c:dLbl>
              <c:idx val="1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ACCE-4686-A7DC-31C5EB06BDCB}"/>
                </c:ext>
              </c:extLst>
            </c:dLbl>
            <c:dLbl>
              <c:idx val="2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D46F-4457-9FC5-B6F7CE2F2ABD}"/>
                </c:ext>
              </c:extLst>
            </c:dLbl>
            <c:spPr>
              <a:noFill/>
              <a:ln w="24889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 доступа к сотовой связи</c:v>
                </c:pt>
                <c:pt idx="1">
                  <c:v>с возможностью доступа к сотовой связи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4.4000000000000004</c:v>
                </c:pt>
                <c:pt idx="1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CCE-4686-A7DC-31C5EB06BDC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ACCE-4686-A7DC-31C5EB06BDC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ACCE-4686-A7DC-31C5EB06BDCB}"/>
              </c:ext>
            </c:extLst>
          </c:dPt>
          <c:dLbls>
            <c:dLbl>
              <c:idx val="0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ACCE-4686-A7DC-31C5EB06BDCB}"/>
                </c:ext>
              </c:extLst>
            </c:dLbl>
            <c:dLbl>
              <c:idx val="1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ACCE-4686-A7DC-31C5EB06BDCB}"/>
                </c:ext>
              </c:extLst>
            </c:dLbl>
            <c:dLbl>
              <c:idx val="2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D46F-4457-9FC5-B6F7CE2F2ABD}"/>
                </c:ext>
              </c:extLst>
            </c:dLbl>
            <c:spPr>
              <a:noFill/>
              <a:ln w="24889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без доступа к сотовой связи</c:v>
                </c:pt>
                <c:pt idx="1">
                  <c:v>с возможностью доступа к сотовой связи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ACCE-4686-A7DC-31C5EB06BDCB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</c:pie3DChart>
      <c:spPr>
        <a:noFill/>
        <a:ln w="24889">
          <a:noFill/>
        </a:ln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1.1378664019410029E-2"/>
          <c:w val="1"/>
          <c:h val="0.18454535517558979"/>
        </c:manualLayout>
      </c:layout>
      <c:overlay val="0"/>
      <c:spPr>
        <a:solidFill>
          <a:srgbClr val="A5A5A5">
            <a:lumMod val="20000"/>
            <a:lumOff val="80000"/>
          </a:srgb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40"/>
      <c:rotY val="1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246153670257972"/>
          <c:y val="0.28112383967951965"/>
          <c:w val="0.67979042886052643"/>
          <c:h val="0.686067647003898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человек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4"/>
          <c:dPt>
            <c:idx val="0"/>
            <c:bubble3D val="0"/>
            <c:spPr>
              <a:solidFill>
                <a:srgbClr val="35852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C746-455C-86E5-0D0A8CFEE8A7}"/>
              </c:ext>
            </c:extLst>
          </c:dPt>
          <c:dPt>
            <c:idx val="1"/>
            <c:bubble3D val="0"/>
            <c:spPr>
              <a:solidFill>
                <a:srgbClr val="4F81BD">
                  <a:lumMod val="75000"/>
                </a:srgb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C746-455C-86E5-0D0A8CFEE8A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C746-455C-86E5-0D0A8CFEE8A7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BBF7-4A38-B11F-E1404BA4CEE7}"/>
              </c:ext>
            </c:extLst>
          </c:dPt>
          <c:dLbls>
            <c:dLbl>
              <c:idx val="0"/>
              <c:layout>
                <c:manualLayout>
                  <c:x val="0.62433513199764734"/>
                  <c:y val="0.4041199126023034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spc="0" baseline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b="1" i="0" baseline="0" dirty="0" smtClean="0">
                        <a:solidFill>
                          <a:srgbClr val="C00000"/>
                        </a:solidFill>
                        <a:latin typeface="+mn-lt"/>
                      </a:rPr>
                      <a:t>1,546</a:t>
                    </a:r>
                    <a:r>
                      <a:rPr lang="en-US" sz="1600" b="1" i="0" baseline="0" dirty="0">
                        <a:solidFill>
                          <a:srgbClr val="C00000"/>
                        </a:solidFill>
                        <a:latin typeface="+mn-lt"/>
                      </a:rPr>
                      <a:t>
</a:t>
                    </a:r>
                    <a:r>
                      <a:rPr lang="en-US" sz="1600" b="1" i="0" baseline="0" dirty="0" smtClean="0">
                        <a:solidFill>
                          <a:srgbClr val="C00000"/>
                        </a:solidFill>
                        <a:latin typeface="+mn-lt"/>
                      </a:rPr>
                      <a:t>0,1%</a:t>
                    </a:r>
                    <a:endParaRPr lang="en-US" sz="1600" i="0" baseline="0" dirty="0">
                      <a:solidFill>
                        <a:srgbClr val="C00000"/>
                      </a:solidFill>
                      <a:latin typeface="+mn-lt"/>
                    </a:endParaRPr>
                  </a:p>
                </c:rich>
              </c:tx>
              <c:spPr>
                <a:noFill/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746-455C-86E5-0D0A8CFEE8A7}"/>
                </c:ext>
              </c:extLst>
            </c:dLbl>
            <c:dLbl>
              <c:idx val="1"/>
              <c:layout>
                <c:manualLayout>
                  <c:x val="2.8464351418580609E-3"/>
                  <c:y val="-0.2925975817501759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spc="0" baseline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b="1" baseline="0" dirty="0" smtClean="0">
                        <a:solidFill>
                          <a:srgbClr val="00B0F0"/>
                        </a:solidFill>
                      </a:rPr>
                      <a:t>68,173</a:t>
                    </a:r>
                    <a:r>
                      <a:rPr lang="en-US" sz="1600" b="1" baseline="0" dirty="0">
                        <a:solidFill>
                          <a:srgbClr val="00B0F0"/>
                        </a:solidFill>
                      </a:rPr>
                      <a:t>
</a:t>
                    </a:r>
                    <a:r>
                      <a:rPr lang="en-US" sz="1600" b="1" baseline="0" dirty="0" smtClean="0">
                        <a:solidFill>
                          <a:srgbClr val="00B0F0"/>
                        </a:solidFill>
                      </a:rPr>
                      <a:t>4,1%</a:t>
                    </a:r>
                    <a:endParaRPr lang="en-US" sz="1600" baseline="0" dirty="0">
                      <a:solidFill>
                        <a:srgbClr val="00B0F0"/>
                      </a:solidFill>
                    </a:endParaRPr>
                  </a:p>
                </c:rich>
              </c:tx>
              <c:spPr>
                <a:noFill/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746-455C-86E5-0D0A8CFEE8A7}"/>
                </c:ext>
              </c:extLst>
            </c:dLbl>
            <c:dLbl>
              <c:idx val="2"/>
              <c:layout>
                <c:manualLayout>
                  <c:x val="-0.10900130682278228"/>
                  <c:y val="-0.6723771432803763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spc="0" baseline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b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64,761</a:t>
                    </a:r>
                    <a:r>
                      <a:rPr lang="en-US" sz="1600" b="1" baseline="0" dirty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
</a:t>
                    </a:r>
                    <a:r>
                      <a:rPr lang="en-US" sz="1600" b="1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3,89%</a:t>
                    </a:r>
                    <a:endParaRPr lang="en-US" sz="1600" baseline="0" dirty="0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c:rich>
              </c:tx>
              <c:spPr>
                <a:solidFill>
                  <a:sysClr val="window" lastClr="FFFFFF">
                    <a:alpha val="0"/>
                  </a:sysClr>
                </a:solidFill>
                <a:ln w="24889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746-455C-86E5-0D0A8CFEE8A7}"/>
                </c:ext>
              </c:extLst>
            </c:dLbl>
            <c:dLbl>
              <c:idx val="3"/>
              <c:layout>
                <c:manualLayout>
                  <c:x val="-0.69343649649050576"/>
                  <c:y val="-0.1350227289560419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</a:t>
                    </a:r>
                    <a:r>
                      <a:rPr lang="en-US" dirty="0" smtClean="0"/>
                      <a:t>529,315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91,92%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1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663605868173778"/>
                      <c:h val="0.4503295930081842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BBF7-4A38-B11F-E1404BA4CEE7}"/>
                </c:ext>
              </c:extLst>
            </c:dLbl>
            <c:spPr>
              <a:noFill/>
              <a:ln w="24889">
                <a:noFill/>
              </a:ln>
            </c:spPr>
            <c:txPr>
              <a:bodyPr/>
              <a:lstStyle/>
              <a:p>
                <a:pPr>
                  <a:defRPr sz="1600" b="1" baseline="0">
                    <a:solidFill>
                      <a:srgbClr val="35852E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1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 с возможностью доступа более 10 Мбит/с</c:v>
                </c:pt>
                <c:pt idx="1">
                  <c:v> с возможностью доступа от 2 до 10 Мбит/с</c:v>
                </c:pt>
                <c:pt idx="2">
                  <c:v> с возможностью доступа от 256 Кбит/с до 2 Мбит/с</c:v>
                </c:pt>
                <c:pt idx="3">
                  <c:v> без доступа к сети Интернет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\ ##0.000">
                  <c:v>1529.3150000000001</c:v>
                </c:pt>
                <c:pt idx="1">
                  <c:v>64.760999999999996</c:v>
                </c:pt>
                <c:pt idx="2">
                  <c:v>23.006</c:v>
                </c:pt>
                <c:pt idx="3">
                  <c:v>1.73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46-455C-86E5-0D0A8CFEE8A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C746-455C-86E5-0D0A8CFEE8A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C746-455C-86E5-0D0A8CFEE8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C-C746-455C-86E5-0D0A8CFEE8A7}"/>
              </c:ext>
            </c:extLst>
          </c:dPt>
          <c:dLbls>
            <c:dLbl>
              <c:idx val="0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C746-455C-86E5-0D0A8CFEE8A7}"/>
                </c:ext>
              </c:extLst>
            </c:dLbl>
            <c:dLbl>
              <c:idx val="1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C746-455C-86E5-0D0A8CFEE8A7}"/>
                </c:ext>
              </c:extLst>
            </c:dLbl>
            <c:dLbl>
              <c:idx val="2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C746-455C-86E5-0D0A8CFEE8A7}"/>
                </c:ext>
              </c:extLst>
            </c:dLbl>
            <c:spPr>
              <a:noFill/>
              <a:ln w="24889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 с возможностью доступа более 10 Мбит/с</c:v>
                </c:pt>
                <c:pt idx="1">
                  <c:v> с возможностью доступа от 2 до 10 Мбит/с</c:v>
                </c:pt>
                <c:pt idx="2">
                  <c:v> с возможностью доступа от 256 Кбит/с до 2 Мбит/с</c:v>
                </c:pt>
                <c:pt idx="3">
                  <c:v> без доступа к сети Интернет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91.92</c:v>
                </c:pt>
                <c:pt idx="1">
                  <c:v>4.03</c:v>
                </c:pt>
                <c:pt idx="2">
                  <c:v>1.39</c:v>
                </c:pt>
                <c:pt idx="3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746-455C-86E5-0D0A8CFEE8A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C746-455C-86E5-0D0A8CFEE8A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C746-455C-86E5-0D0A8CFEE8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3-C746-455C-86E5-0D0A8CFEE8A7}"/>
              </c:ext>
            </c:extLst>
          </c:dPt>
          <c:dLbls>
            <c:dLbl>
              <c:idx val="0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C746-455C-86E5-0D0A8CFEE8A7}"/>
                </c:ext>
              </c:extLst>
            </c:dLbl>
            <c:dLbl>
              <c:idx val="1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C746-455C-86E5-0D0A8CFEE8A7}"/>
                </c:ext>
              </c:extLst>
            </c:dLbl>
            <c:dLbl>
              <c:idx val="2"/>
              <c:spPr>
                <a:noFill/>
                <a:ln w="24889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3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3-C746-455C-86E5-0D0A8CFEE8A7}"/>
                </c:ext>
              </c:extLst>
            </c:dLbl>
            <c:spPr>
              <a:noFill/>
              <a:ln w="24889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 с возможностью доступа более 10 Мбит/с</c:v>
                </c:pt>
                <c:pt idx="1">
                  <c:v> с возможностью доступа от 2 до 10 Мбит/с</c:v>
                </c:pt>
                <c:pt idx="2">
                  <c:v> с возможностью доступа от 256 Кбит/с до 2 Мбит/с</c:v>
                </c:pt>
                <c:pt idx="3">
                  <c:v> без доступа к сети Интернет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C746-455C-86E5-0D0A8CFEE8A7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</c:pie3DChart>
      <c:spPr>
        <a:noFill/>
        <a:ln w="24889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Населенные пункты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1.4474464319277104E-2"/>
          <c:y val="0"/>
        </c:manualLayout>
      </c:layout>
      <c:overlay val="0"/>
      <c:spPr>
        <a:noFill/>
        <a:ln w="19754">
          <a:noFill/>
        </a:ln>
      </c:spPr>
    </c:title>
    <c:autoTitleDeleted val="0"/>
    <c:view3D>
      <c:rotX val="40"/>
      <c:rotY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56069371384302"/>
          <c:y val="0.1634829947916018"/>
          <c:w val="0.80019029347239456"/>
          <c:h val="0.814073968217674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431B-4FCE-B9F5-AA9B50B43E36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431B-4FCE-B9F5-AA9B50B43E36}"/>
              </c:ext>
            </c:extLst>
          </c:dPt>
          <c:dPt>
            <c:idx val="2"/>
            <c:bubble3D val="0"/>
            <c:spPr>
              <a:solidFill>
                <a:srgbClr val="35852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431B-4FCE-B9F5-AA9B50B43E36}"/>
              </c:ext>
            </c:extLst>
          </c:dPt>
          <c:dPt>
            <c:idx val="3"/>
            <c:bubble3D val="0"/>
            <c:spPr>
              <a:solidFill>
                <a:srgbClr val="4F81BD">
                  <a:lumMod val="75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FB3C-460B-A601-31FE0031D54A}"/>
              </c:ext>
            </c:extLst>
          </c:dPt>
          <c:dLbls>
            <c:dLbl>
              <c:idx val="0"/>
              <c:layout>
                <c:manualLayout>
                  <c:x val="2.979711318381981E-2"/>
                  <c:y val="-7.98559506116383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aseline="0" dirty="0" smtClean="0">
                        <a:solidFill>
                          <a:srgbClr val="C00000"/>
                        </a:solidFill>
                      </a:rPr>
                      <a:t>26</a:t>
                    </a:r>
                    <a:r>
                      <a:rPr lang="en-US" sz="1400" baseline="0" dirty="0">
                        <a:solidFill>
                          <a:srgbClr val="C00000"/>
                        </a:solidFill>
                      </a:rPr>
                      <a:t>
</a:t>
                    </a:r>
                    <a:r>
                      <a:rPr lang="en-US" sz="1400" baseline="0" dirty="0" smtClean="0">
                        <a:solidFill>
                          <a:srgbClr val="C00000"/>
                        </a:solidFill>
                      </a:rPr>
                      <a:t>13,34%</a:t>
                    </a:r>
                    <a:endParaRPr lang="en-US" sz="1400" baseline="0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 w="19754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31B-4FCE-B9F5-AA9B50B43E36}"/>
                </c:ext>
              </c:extLst>
            </c:dLbl>
            <c:dLbl>
              <c:idx val="1"/>
              <c:layout>
                <c:manualLayout>
                  <c:x val="-5.8768398236831852E-2"/>
                  <c:y val="-3.314834937390044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 algn="ctr" rtl="0">
                      <a:defRPr lang="en-US" sz="1400" b="1" i="0" u="none" strike="noStrike" kern="1200" spc="0" baseline="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="1" i="0" u="none" strike="noStrike" kern="1200" spc="0" baseline="0" dirty="0" smtClean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rPr>
                      <a:t>88</a:t>
                    </a:r>
                    <a:r>
                      <a:rPr lang="en-US" sz="1400" b="1" i="0" u="none" strike="noStrike" kern="1200" spc="0" baseline="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rPr>
                      <a:t>
</a:t>
                    </a:r>
                    <a:r>
                      <a:rPr lang="en-US" sz="1400" b="1" i="0" u="none" strike="noStrike" kern="1200" spc="0" baseline="0" dirty="0" smtClean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rPr>
                      <a:t>45,13%</a:t>
                    </a:r>
                    <a:endParaRPr lang="en-US" sz="1400" b="1" i="0" u="none" strike="noStrike" kern="1200" spc="0" baseline="0" dirty="0">
                      <a:solidFill>
                        <a:srgbClr val="35852E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 w="19754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31B-4FCE-B9F5-AA9B50B43E36}"/>
                </c:ext>
              </c:extLst>
            </c:dLbl>
            <c:dLbl>
              <c:idx val="2"/>
              <c:layout>
                <c:manualLayout>
                  <c:x val="-9.6656142103478601E-2"/>
                  <c:y val="0.2248298923729690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spc="0" baseline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aseline="0" dirty="0" smtClean="0">
                        <a:solidFill>
                          <a:srgbClr val="00B050"/>
                        </a:solidFill>
                      </a:rPr>
                      <a:t>47</a:t>
                    </a:r>
                    <a:r>
                      <a:rPr lang="en-US" sz="1400" baseline="0" dirty="0">
                        <a:solidFill>
                          <a:srgbClr val="00B050"/>
                        </a:solidFill>
                      </a:rPr>
                      <a:t>
</a:t>
                    </a:r>
                    <a:r>
                      <a:rPr lang="en-US" sz="1400" baseline="0" dirty="0" smtClean="0">
                        <a:solidFill>
                          <a:srgbClr val="00B050"/>
                        </a:solidFill>
                      </a:rPr>
                      <a:t>24,11%</a:t>
                    </a:r>
                    <a:endParaRPr lang="en-US" sz="1400" baseline="0" dirty="0">
                      <a:solidFill>
                        <a:srgbClr val="00B050"/>
                      </a:solidFill>
                    </a:endParaRPr>
                  </a:p>
                </c:rich>
              </c:tx>
              <c:spPr>
                <a:noFill/>
                <a:ln w="19754">
                  <a:noFill/>
                </a:ln>
              </c:spPr>
              <c:dLblPos val="bestFit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31B-4FCE-B9F5-AA9B50B43E36}"/>
                </c:ext>
              </c:extLst>
            </c:dLbl>
            <c:dLbl>
              <c:idx val="3"/>
              <c:layout>
                <c:manualLayout>
                  <c:x val="3.6805602154221996E-2"/>
                  <c:y val="-3.6299874242597445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ru-RU" sz="1400" b="1" i="0" u="none" strike="noStrike" kern="1200" spc="0" baseline="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="1" i="0" u="none" strike="noStrike" kern="1200" spc="0" baseline="0" dirty="0" smtClean="0">
                        <a:solidFill>
                          <a:srgbClr val="2278A8"/>
                        </a:solidFill>
                        <a:latin typeface="+mn-lt"/>
                        <a:ea typeface="+mn-ea"/>
                        <a:cs typeface="+mn-cs"/>
                      </a:rPr>
                      <a:t>34</a:t>
                    </a:r>
                  </a:p>
                  <a:p>
                    <a:pPr algn="ctr" rtl="0">
                      <a:defRPr lang="ru-RU" sz="1400" b="1" i="0" u="none" strike="noStrike" kern="1200" spc="0" baseline="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="1" i="0" u="none" strike="noStrike" kern="1200" spc="0" baseline="0" dirty="0" smtClean="0">
                        <a:solidFill>
                          <a:srgbClr val="2278A8"/>
                        </a:solidFill>
                        <a:latin typeface="+mn-lt"/>
                        <a:ea typeface="+mn-ea"/>
                        <a:cs typeface="+mn-cs"/>
                      </a:rPr>
                      <a:t>17,44%</a:t>
                    </a:r>
                    <a:endParaRPr lang="en-US" sz="1400" b="1" i="0" u="none" strike="noStrike" kern="1200" spc="0" baseline="0" dirty="0">
                      <a:solidFill>
                        <a:srgbClr val="2278A8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 w="19754">
                  <a:noFill/>
                </a:ln>
              </c:spPr>
              <c:dLblPos val="bestFit"/>
              <c:showLegendKey val="0"/>
              <c:showVal val="1"/>
              <c:showCatName val="0"/>
              <c:showSerName val="1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B3C-460B-A601-31FE0031D54A}"/>
                </c:ext>
              </c:extLst>
            </c:dLbl>
            <c:spPr>
              <a:noFill/>
              <a:ln w="19754">
                <a:noFill/>
              </a:ln>
            </c:spPr>
            <c:txPr>
              <a:bodyPr/>
              <a:lstStyle/>
              <a:p>
                <a:pPr>
                  <a:defRPr sz="1400">
                    <a:solidFill>
                      <a:srgbClr val="00B0F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1"/>
            <c:showPercent val="1"/>
            <c:showBubbleSize val="0"/>
            <c:separator>
</c:separator>
            <c:showLeaderLines val="1"/>
            <c:leaderLines>
              <c:spPr>
                <a:ln w="7408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Кол-во населенных пунктов без ШПД  </c:v>
                </c:pt>
                <c:pt idx="1">
                  <c:v>Кол-во населенных пунктов с доступом от 256 Кбит/с до 10 Мбит/с</c:v>
                </c:pt>
                <c:pt idx="2">
                  <c:v>Кол-во населенных пунктов с доступом от 10 до 100 Мбит/с</c:v>
                </c:pt>
                <c:pt idx="3">
                  <c:v>Кол-во населенных пунктов, обеспеченных возможностью качественного доступа к сети Интернет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</c:v>
                </c:pt>
                <c:pt idx="1">
                  <c:v>88</c:v>
                </c:pt>
                <c:pt idx="2">
                  <c:v>34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31B-4FCE-B9F5-AA9B50B43E3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431B-4FCE-B9F5-AA9B50B43E3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431B-4FCE-B9F5-AA9B50B43E3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C-431B-4FCE-B9F5-AA9B50B43E36}"/>
              </c:ext>
            </c:extLst>
          </c:dPt>
          <c:dLbls>
            <c:dLbl>
              <c:idx val="0"/>
              <c:spPr>
                <a:noFill/>
                <a:ln w="19754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34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431B-4FCE-B9F5-AA9B50B43E36}"/>
                </c:ext>
              </c:extLst>
            </c:dLbl>
            <c:dLbl>
              <c:idx val="1"/>
              <c:spPr>
                <a:noFill/>
                <a:ln w="19754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34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A-431B-4FCE-B9F5-AA9B50B43E36}"/>
                </c:ext>
              </c:extLst>
            </c:dLbl>
            <c:dLbl>
              <c:idx val="2"/>
              <c:spPr>
                <a:noFill/>
                <a:ln w="19754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34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C-431B-4FCE-B9F5-AA9B50B43E36}"/>
                </c:ext>
              </c:extLst>
            </c:dLbl>
            <c:spPr>
              <a:noFill/>
              <a:ln w="19754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7408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Кол-во населенных пунктов без ШПД  </c:v>
                </c:pt>
                <c:pt idx="1">
                  <c:v>Кол-во населенных пунктов с доступом от 256 Кбит/с до 10 Мбит/с</c:v>
                </c:pt>
                <c:pt idx="2">
                  <c:v>Кол-во населенных пунктов с доступом от 10 до 100 Мбит/с</c:v>
                </c:pt>
                <c:pt idx="3">
                  <c:v>Кол-во населенных пунктов, обеспеченных возможностью качественного доступа к сети Интернет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13.34</c:v>
                </c:pt>
                <c:pt idx="1">
                  <c:v>45.13</c:v>
                </c:pt>
                <c:pt idx="2">
                  <c:v>17.439999999999998</c:v>
                </c:pt>
                <c:pt idx="3">
                  <c:v>24.110000000000003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31B-4FCE-B9F5-AA9B50B43E3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431B-4FCE-B9F5-AA9B50B43E3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431B-4FCE-B9F5-AA9B50B43E3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3-431B-4FCE-B9F5-AA9B50B43E36}"/>
              </c:ext>
            </c:extLst>
          </c:dPt>
          <c:dLbls>
            <c:dLbl>
              <c:idx val="0"/>
              <c:spPr>
                <a:noFill/>
                <a:ln w="19754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34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431B-4FCE-B9F5-AA9B50B43E36}"/>
                </c:ext>
              </c:extLst>
            </c:dLbl>
            <c:dLbl>
              <c:idx val="1"/>
              <c:spPr>
                <a:noFill/>
                <a:ln w="19754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34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431B-4FCE-B9F5-AA9B50B43E36}"/>
                </c:ext>
              </c:extLst>
            </c:dLbl>
            <c:dLbl>
              <c:idx val="2"/>
              <c:spPr>
                <a:noFill/>
                <a:ln w="19754"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34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3-431B-4FCE-B9F5-AA9B50B43E36}"/>
                </c:ext>
              </c:extLst>
            </c:dLbl>
            <c:spPr>
              <a:noFill/>
              <a:ln w="19754">
                <a:noFill/>
              </a:ln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7408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Кол-во населенных пунктов без ШПД  </c:v>
                </c:pt>
                <c:pt idx="1">
                  <c:v>Кол-во населенных пунктов с доступом от 256 Кбит/с до 10 Мбит/с</c:v>
                </c:pt>
                <c:pt idx="2">
                  <c:v>Кол-во населенных пунктов с доступом от 10 до 100 Мбит/с</c:v>
                </c:pt>
                <c:pt idx="3">
                  <c:v>Кол-во населенных пунктов, обеспеченных возможностью качественного доступа к сети Интернет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31B-4FCE-B9F5-AA9B50B43E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975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7133886458220286E-2"/>
          <c:y val="4.8893721273488899E-2"/>
          <c:w val="0.68494357313161147"/>
          <c:h val="0.7648053641732286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подключенные населенные пункты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220</c:v>
                </c:pt>
                <c:pt idx="1">
                  <c:v>223</c:v>
                </c:pt>
                <c:pt idx="2">
                  <c:v>225</c:v>
                </c:pt>
                <c:pt idx="3">
                  <c:v>230</c:v>
                </c:pt>
                <c:pt idx="4">
                  <c:v>235</c:v>
                </c:pt>
                <c:pt idx="5">
                  <c:v>254</c:v>
                </c:pt>
                <c:pt idx="6">
                  <c:v>263</c:v>
                </c:pt>
                <c:pt idx="7">
                  <c:v>264</c:v>
                </c:pt>
                <c:pt idx="8">
                  <c:v>268</c:v>
                </c:pt>
                <c:pt idx="9">
                  <c:v>272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B10-49C3-A56D-129E7919843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охват населения 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110.5</c:v>
                </c:pt>
                <c:pt idx="1">
                  <c:v>110.8</c:v>
                </c:pt>
                <c:pt idx="2">
                  <c:v>111.2</c:v>
                </c:pt>
                <c:pt idx="3">
                  <c:v>111.8</c:v>
                </c:pt>
                <c:pt idx="4">
                  <c:v>142.30000000000001</c:v>
                </c:pt>
                <c:pt idx="5">
                  <c:v>160</c:v>
                </c:pt>
                <c:pt idx="6">
                  <c:v>161.1</c:v>
                </c:pt>
                <c:pt idx="7">
                  <c:v>163.5</c:v>
                </c:pt>
                <c:pt idx="8">
                  <c:v>164.9</c:v>
                </c:pt>
                <c:pt idx="9">
                  <c:v>165.6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10-49C3-A56D-129E7919843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скорость интернета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pPr>
              <a:ln>
                <a:solidFill>
                  <a:schemeClr val="accent3">
                    <a:lumMod val="50000"/>
                  </a:schemeClr>
                </a:solidFill>
              </a:ln>
            </c:spPr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10.124000000000001</c:v>
                </c:pt>
                <c:pt idx="1">
                  <c:v>10.15</c:v>
                </c:pt>
                <c:pt idx="2">
                  <c:v>10.225</c:v>
                </c:pt>
                <c:pt idx="3">
                  <c:v>10.422000000000002</c:v>
                </c:pt>
                <c:pt idx="4">
                  <c:v>10.8</c:v>
                </c:pt>
                <c:pt idx="5">
                  <c:v>11.688000000000001</c:v>
                </c:pt>
                <c:pt idx="6">
                  <c:v>17.167999999999999</c:v>
                </c:pt>
                <c:pt idx="7">
                  <c:v>22.919999999999998</c:v>
                </c:pt>
                <c:pt idx="8">
                  <c:v>112.4</c:v>
                </c:pt>
                <c:pt idx="9">
                  <c:v>112.4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B10-49C3-A56D-129E7919843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цена руб.</c:v>
                </c:pt>
              </c:strCache>
            </c:strRef>
          </c:tx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Лист1!$E$2:$E$11</c:f>
              <c:numCache>
                <c:formatCode>General</c:formatCode>
                <c:ptCount val="10"/>
                <c:pt idx="0">
                  <c:v>260</c:v>
                </c:pt>
                <c:pt idx="1">
                  <c:v>150</c:v>
                </c:pt>
                <c:pt idx="2">
                  <c:v>145</c:v>
                </c:pt>
                <c:pt idx="3">
                  <c:v>87</c:v>
                </c:pt>
                <c:pt idx="4">
                  <c:v>40</c:v>
                </c:pt>
                <c:pt idx="5">
                  <c:v>3.6</c:v>
                </c:pt>
                <c:pt idx="6">
                  <c:v>1.6</c:v>
                </c:pt>
                <c:pt idx="7">
                  <c:v>0.71000000000000008</c:v>
                </c:pt>
                <c:pt idx="8">
                  <c:v>0.66000000000000014</c:v>
                </c:pt>
                <c:pt idx="9">
                  <c:v>0.66000000000000014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B10-49C3-A56D-129E791984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0787840"/>
        <c:axId val="55850624"/>
      </c:lineChart>
      <c:catAx>
        <c:axId val="330787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55850624"/>
        <c:crosses val="autoZero"/>
        <c:auto val="1"/>
        <c:lblAlgn val="ctr"/>
        <c:lblOffset val="100"/>
        <c:noMultiLvlLbl val="0"/>
      </c:catAx>
      <c:valAx>
        <c:axId val="5585062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330787840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sz="1600" baseline="0">
                <a:solidFill>
                  <a:srgbClr val="C0000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aseline="0">
                <a:solidFill>
                  <a:schemeClr val="accent3">
                    <a:lumMod val="50000"/>
                  </a:schemeClr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aseline="0">
                <a:solidFill>
                  <a:schemeClr val="accent4">
                    <a:lumMod val="75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2260849369913494"/>
          <c:y val="3.4951546910713042E-3"/>
          <c:w val="0.27140566329091065"/>
          <c:h val="0.85879502759453774"/>
        </c:manualLayout>
      </c:layout>
      <c:overlay val="0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accent1">
              <a:lumMod val="75000"/>
            </a:schemeClr>
          </a:solidFill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790006538535691"/>
          <c:y val="6.229631809086382E-2"/>
          <c:w val="0.79302554779589018"/>
          <c:h val="0.8247891694019555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Россия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EFF3-4703-9DB6-309DFC05E7E7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EFF3-4703-9DB6-309DFC05E7E7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EFF3-4703-9DB6-309DFC05E7E7}"/>
              </c:ext>
            </c:extLst>
          </c:dPt>
          <c:dPt>
            <c:idx val="4"/>
            <c:invertIfNegative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7-EFF3-4703-9DB6-309DFC05E7E7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9-EFF3-4703-9DB6-309DFC05E7E7}"/>
              </c:ext>
            </c:extLst>
          </c:dPt>
          <c:cat>
            <c:strRef>
              <c:f>Лист1!$A$2:$A$7</c:f>
              <c:strCache>
                <c:ptCount val="6"/>
                <c:pt idx="0">
                  <c:v>Россия</c:v>
                </c:pt>
                <c:pt idx="1">
                  <c:v>ЯНАО</c:v>
                </c:pt>
                <c:pt idx="2">
                  <c:v>ХМАО</c:v>
                </c:pt>
                <c:pt idx="3">
                  <c:v>ЧАО</c:v>
                </c:pt>
                <c:pt idx="4">
                  <c:v>Магадан обл.</c:v>
                </c:pt>
                <c:pt idx="5">
                  <c:v>Тыва</c:v>
                </c:pt>
              </c:strCache>
            </c:strRef>
          </c:cat>
          <c:val>
            <c:numRef>
              <c:f>Лист1!$B$2:$B$7</c:f>
              <c:numCache>
                <c:formatCode>#,##0.####</c:formatCode>
                <c:ptCount val="6"/>
                <c:pt idx="0">
                  <c:v>76.599999999999994</c:v>
                </c:pt>
                <c:pt idx="1">
                  <c:v>98.1</c:v>
                </c:pt>
                <c:pt idx="2">
                  <c:v>91.7</c:v>
                </c:pt>
                <c:pt idx="3">
                  <c:v>90.6</c:v>
                </c:pt>
                <c:pt idx="4">
                  <c:v>87.7</c:v>
                </c:pt>
                <c:pt idx="5">
                  <c:v>87.4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23-4FEC-9A32-1A2E60CB0A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0931200"/>
        <c:axId val="221521024"/>
      </c:barChart>
      <c:catAx>
        <c:axId val="330931200"/>
        <c:scaling>
          <c:orientation val="maxMin"/>
        </c:scaling>
        <c:delete val="0"/>
        <c:axPos val="r"/>
        <c:majorGridlines/>
        <c:numFmt formatCode="General" sourceLinked="0"/>
        <c:majorTickMark val="out"/>
        <c:minorTickMark val="none"/>
        <c:tickLblPos val="nextTo"/>
        <c:crossAx val="221521024"/>
        <c:crosses val="autoZero"/>
        <c:auto val="1"/>
        <c:lblAlgn val="ctr"/>
        <c:lblOffset val="100"/>
        <c:noMultiLvlLbl val="0"/>
      </c:catAx>
      <c:valAx>
        <c:axId val="221521024"/>
        <c:scaling>
          <c:orientation val="maxMin"/>
          <c:max val="100"/>
          <c:min val="0"/>
        </c:scaling>
        <c:delete val="0"/>
        <c:axPos val="t"/>
        <c:majorGridlines/>
        <c:numFmt formatCode="#,##0" sourceLinked="0"/>
        <c:majorTickMark val="out"/>
        <c:minorTickMark val="none"/>
        <c:tickLblPos val="nextTo"/>
        <c:crossAx val="330931200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 b="1"/>
      </a:pPr>
      <a:endParaRPr lang="ru-RU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017944251116959"/>
          <c:y val="6.1018897801633921E-2"/>
          <c:w val="0.79419328141857592"/>
          <c:h val="0.6976770259092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Россия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m/d/yyyy</c:formatCode>
                <c:ptCount val="2"/>
                <c:pt idx="0">
                  <c:v>43101</c:v>
                </c:pt>
                <c:pt idx="1">
                  <c:v>43466</c:v>
                </c:pt>
              </c:numCache>
            </c:numRef>
          </c:cat>
          <c:val>
            <c:numRef>
              <c:f>Лист1!$B$2:$B$3</c:f>
              <c:numCache>
                <c:formatCode>#,##0.####</c:formatCode>
                <c:ptCount val="2"/>
                <c:pt idx="0">
                  <c:v>76.3</c:v>
                </c:pt>
                <c:pt idx="1">
                  <c:v>76.599999999999994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62-451B-99AD-7746F0EDB92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УрФО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numRef>
              <c:f>Лист1!$A$2:$A$3</c:f>
              <c:numCache>
                <c:formatCode>m/d/yyyy</c:formatCode>
                <c:ptCount val="2"/>
                <c:pt idx="0">
                  <c:v>43101</c:v>
                </c:pt>
                <c:pt idx="1">
                  <c:v>43466</c:v>
                </c:pt>
              </c:numCache>
            </c:numRef>
          </c:cat>
          <c:val>
            <c:numRef>
              <c:f>Лист1!$C$2:$C$3</c:f>
              <c:numCache>
                <c:formatCode>#,##0.####</c:formatCode>
                <c:ptCount val="2"/>
                <c:pt idx="0">
                  <c:v>75.599999999999994</c:v>
                </c:pt>
                <c:pt idx="1">
                  <c:v>77.099999999999994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62-451B-99AD-7746F0EDB92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ХМАО - Югра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Лист1!$A$2:$A$3</c:f>
              <c:numCache>
                <c:formatCode>m/d/yyyy</c:formatCode>
                <c:ptCount val="2"/>
                <c:pt idx="0">
                  <c:v>43101</c:v>
                </c:pt>
                <c:pt idx="1">
                  <c:v>43466</c:v>
                </c:pt>
              </c:numCache>
            </c:numRef>
          </c:cat>
          <c:val>
            <c:numRef>
              <c:f>Лист1!$D$2:$D$3</c:f>
              <c:numCache>
                <c:formatCode>#,##0.####</c:formatCode>
                <c:ptCount val="2"/>
                <c:pt idx="0">
                  <c:v>90.5</c:v>
                </c:pt>
                <c:pt idx="1">
                  <c:v>91.7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7-451B-97CD-C2A2FAFDA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1082240"/>
        <c:axId val="221519872"/>
      </c:barChart>
      <c:dateAx>
        <c:axId val="331082240"/>
        <c:scaling>
          <c:orientation val="minMax"/>
        </c:scaling>
        <c:delete val="0"/>
        <c:axPos val="b"/>
        <c:numFmt formatCode="m/d/yyyy" sourceLinked="0"/>
        <c:majorTickMark val="none"/>
        <c:minorTickMark val="none"/>
        <c:tickLblPos val="nextTo"/>
        <c:txPr>
          <a:bodyPr/>
          <a:lstStyle/>
          <a:p>
            <a:pPr>
              <a:defRPr sz="1000" baseline="0">
                <a:solidFill>
                  <a:schemeClr val="tx2">
                    <a:lumMod val="75000"/>
                  </a:schemeClr>
                </a:solidFill>
              </a:defRPr>
            </a:pPr>
            <a:endParaRPr lang="ru-RU"/>
          </a:p>
        </c:txPr>
        <c:crossAx val="221519872"/>
        <c:crossesAt val="0"/>
        <c:auto val="1"/>
        <c:lblOffset val="100"/>
        <c:baseTimeUnit val="years"/>
      </c:dateAx>
      <c:valAx>
        <c:axId val="221519872"/>
        <c:scaling>
          <c:orientation val="minMax"/>
          <c:max val="100"/>
          <c:min val="0"/>
        </c:scaling>
        <c:delete val="0"/>
        <c:axPos val="l"/>
        <c:majorGridlines/>
        <c:numFmt formatCode="General" sourceLinked="0"/>
        <c:majorTickMark val="none"/>
        <c:minorTickMark val="none"/>
        <c:tickLblPos val="low"/>
        <c:txPr>
          <a:bodyPr/>
          <a:lstStyle/>
          <a:p>
            <a:pPr>
              <a:defRPr sz="1400" baseline="0">
                <a:solidFill>
                  <a:schemeClr val="tx2">
                    <a:lumMod val="75000"/>
                  </a:schemeClr>
                </a:solidFill>
              </a:defRPr>
            </a:pPr>
            <a:endParaRPr lang="ru-RU"/>
          </a:p>
        </c:txPr>
        <c:crossAx val="331082240"/>
        <c:crosses val="autoZero"/>
        <c:crossBetween val="between"/>
        <c:majorUnit val="20"/>
      </c:valAx>
    </c:plotArea>
    <c:legend>
      <c:legendPos val="r"/>
      <c:layout>
        <c:manualLayout>
          <c:xMode val="edge"/>
          <c:yMode val="edge"/>
          <c:x val="0"/>
          <c:y val="0.87803361999495677"/>
          <c:w val="1"/>
          <c:h val="0.12196638000504317"/>
        </c:manualLayout>
      </c:layout>
      <c:overlay val="0"/>
      <c:txPr>
        <a:bodyPr/>
        <a:lstStyle/>
        <a:p>
          <a:pPr>
            <a:defRPr sz="1400" baseline="0">
              <a:solidFill>
                <a:schemeClr val="tx2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0.04667</cdr:x>
      <cdr:y>0.1</cdr:y>
    </cdr:from>
    <cdr:to>
      <cdr:x>0.46306</cdr:x>
      <cdr:y>0.25672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98276" y="216024"/>
          <a:ext cx="1769011" cy="3385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defRPr>
          </a:lvl9pPr>
        </a:lstStyle>
        <a:p xmlns:a="http://schemas.openxmlformats.org/drawingml/2006/main">
          <a:pPr algn="ctr" eaLnBrk="1" hangingPunct="1">
            <a:defRPr sz="1600" b="1" i="0" u="none" strike="noStrike" kern="1200" cap="all" baseline="0">
              <a:solidFill>
                <a:srgbClr val="2278A8">
                  <a:lumMod val="50000"/>
                </a:srgbClr>
              </a:solidFill>
              <a:latin typeface="+mn-lt"/>
              <a:ea typeface="+mn-ea"/>
              <a:cs typeface="+mn-cs"/>
            </a:defRPr>
          </a:pPr>
          <a:r>
            <a:rPr lang="ru-RU" sz="1600" b="1" cap="all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rPr>
            <a:t>Население</a:t>
          </a:r>
        </a:p>
      </cdr:txBody>
    </cdr:sp>
  </cdr:relSizeAnchor>
  <cdr:relSizeAnchor xmlns:cdr="http://schemas.openxmlformats.org/drawingml/2006/chartDrawing">
    <cdr:from>
      <cdr:x>0.13142</cdr:x>
      <cdr:y>0.66667</cdr:y>
    </cdr:from>
    <cdr:to>
      <cdr:x>0.42859</cdr:x>
      <cdr:y>0.81674</cdr:y>
    </cdr:to>
    <cdr:cxnSp macro="">
      <cdr:nvCxnSpPr>
        <cdr:cNvPr id="4" name="Соединительная линия уступом 3"/>
        <cdr:cNvCxnSpPr/>
      </cdr:nvCxnSpPr>
      <cdr:spPr>
        <a:xfrm xmlns:a="http://schemas.openxmlformats.org/drawingml/2006/main" flipV="1">
          <a:off x="558316" y="1440160"/>
          <a:ext cx="1262518" cy="324187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rgbClr val="00B05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0.79243</cdr:x>
      <cdr:y>0.76667</cdr:y>
    </cdr:from>
    <cdr:to>
      <cdr:x>0.94498</cdr:x>
      <cdr:y>0.96667</cdr:y>
    </cdr:to>
    <cdr:cxnSp macro="">
      <cdr:nvCxnSpPr>
        <cdr:cNvPr id="7" name="Соединительная линия уступом 6"/>
        <cdr:cNvCxnSpPr/>
      </cdr:nvCxnSpPr>
      <cdr:spPr>
        <a:xfrm xmlns:a="http://schemas.openxmlformats.org/drawingml/2006/main" rot="10800000">
          <a:off x="3366628" y="1656186"/>
          <a:ext cx="648072" cy="432047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0.77077</cdr:x>
      <cdr:y>0.31324</cdr:y>
    </cdr:from>
    <cdr:to>
      <cdr:x>0.77548</cdr:x>
      <cdr:y>0.63333</cdr:y>
    </cdr:to>
    <cdr:cxnSp macro="">
      <cdr:nvCxnSpPr>
        <cdr:cNvPr id="12" name="Соединительная линия уступом 11"/>
        <cdr:cNvCxnSpPr/>
      </cdr:nvCxnSpPr>
      <cdr:spPr>
        <a:xfrm xmlns:a="http://schemas.openxmlformats.org/drawingml/2006/main" rot="16200000" flipH="1">
          <a:off x="2664528" y="1013241"/>
          <a:ext cx="691480" cy="18327"/>
        </a:xfrm>
        <a:prstGeom xmlns:a="http://schemas.openxmlformats.org/drawingml/2006/main" prst="bentConnector3">
          <a:avLst>
            <a:gd name="adj1" fmla="val 50000"/>
          </a:avLst>
        </a:prstGeom>
        <a:ln xmlns:a="http://schemas.openxmlformats.org/drawingml/2006/main">
          <a:solidFill>
            <a:schemeClr val="accent1">
              <a:lumMod val="7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0.79243</cdr:x>
      <cdr:y>0.56667</cdr:y>
    </cdr:from>
    <cdr:to>
      <cdr:x>0.96192</cdr:x>
      <cdr:y>0.7</cdr:y>
    </cdr:to>
    <cdr:cxnSp macro="">
      <cdr:nvCxnSpPr>
        <cdr:cNvPr id="15" name="Соединительная линия уступом 14"/>
        <cdr:cNvCxnSpPr/>
      </cdr:nvCxnSpPr>
      <cdr:spPr>
        <a:xfrm xmlns:a="http://schemas.openxmlformats.org/drawingml/2006/main" flipV="1">
          <a:off x="3366630" y="1224136"/>
          <a:ext cx="720078" cy="288034"/>
        </a:xfrm>
        <a:prstGeom xmlns:a="http://schemas.openxmlformats.org/drawingml/2006/main" prst="bentConnector3">
          <a:avLst>
            <a:gd name="adj1" fmla="val 35890"/>
          </a:avLst>
        </a:prstGeom>
        <a:ln xmlns:a="http://schemas.openxmlformats.org/drawingml/2006/main">
          <a:solidFill>
            <a:srgbClr val="00B0F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0.89646</cdr:x>
      <cdr:y>0.86694</cdr:y>
    </cdr:from>
    <cdr:to>
      <cdr:x>1</cdr:x>
      <cdr:y>1</cdr:y>
    </cdr:to>
    <cdr:sp macro="" textlink="">
      <cdr:nvSpPr>
        <cdr:cNvPr id="2" name="Номер слайда 5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8559369" y="6463962"/>
          <a:ext cx="488197" cy="5223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fld id="{1EE85131-C9C2-4526-A402-5CC691B5E759}" type="slidenum">
            <a:rPr kumimoji="0" lang="ru-RU" sz="1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rPr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t>10</a:t>
          </a:fld>
          <a:endParaRPr kumimoji="0" lang="ru-RU" sz="1400" b="1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Arial Black" pitchFamily="34" charset="0"/>
            <a:ea typeface="+mn-ea"/>
            <a:cs typeface="+mn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C64AA-D86A-45D6-9B44-C162BEC6B86E}" type="datetimeFigureOut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70D0B-C728-4070-B74D-3426BE56997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394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67A2-A3D6-4045-A028-ADDA7D5E196B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50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0640-8B14-4290-AAAB-85FC8395AD35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984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FC97A-273F-4CB8-A911-52CADF20902E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21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7DAC-3EEF-4628-A17C-38BEE9C16DC4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44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5AA8A-E60D-48EA-BDD8-9207A3944AC6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300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6B502-B786-4142-B6DE-86791023F8D2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269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54D49-56EE-4914-B803-34836B7EE4DD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51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74992-6185-4EC1-B6DD-80E8238ACFB4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14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71FA3-863E-41F7-8277-7B193B97DC4D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118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7ABFE-3659-487E-8EBD-B57C8A71FA37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318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5C609-0197-4CA3-952B-71C164378958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156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16ECE-278F-4129-BED5-B6F221D5AFA9}" type="datetime1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78080-DB7E-403B-A328-21EE237DF07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73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91116" y="5229200"/>
            <a:ext cx="34528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Первый заместитель </a:t>
            </a:r>
            <a:r>
              <a:rPr lang="ru-RU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директора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Депинформтехнологий  </a:t>
            </a: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Югры</a:t>
            </a:r>
          </a:p>
          <a:p>
            <a:pPr algn="r"/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Ю.И.Торгашин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0722" y="814107"/>
            <a:ext cx="94374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Информационно-телекоммуникационная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инфраструктура как базовая основа цифровой                   				экономики  ХМАО - </a:t>
            </a:r>
            <a: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Югры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500" y="6538912"/>
            <a:ext cx="19050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46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65412" y="-76368"/>
            <a:ext cx="84963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Рейтинг по доле домашних хозяйств, имеющих доступ к сети Интернет, в общем числе домашних хозяйств*, %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528792"/>
              </p:ext>
            </p:extLst>
          </p:nvPr>
        </p:nvGraphicFramePr>
        <p:xfrm>
          <a:off x="150124" y="1019881"/>
          <a:ext cx="4411029" cy="1524177"/>
        </p:xfrm>
        <a:graphic>
          <a:graphicData uri="http://schemas.openxmlformats.org/drawingml/2006/table">
            <a:tbl>
              <a:tblPr/>
              <a:tblGrid>
                <a:gridCol w="2533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3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04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2018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2019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7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Россия (код по ОКСМ)</a:t>
                      </a: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76,3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76,6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1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1800" b="1" i="0" u="none" strike="noStrike" dirty="0">
                          <a:solidFill>
                            <a:srgbClr val="00B050"/>
                          </a:solidFill>
                          <a:latin typeface="+mn-lt"/>
                          <a:cs typeface="Times New Roman" pitchFamily="18" charset="0"/>
                        </a:rPr>
                        <a:t>Уральский </a:t>
                      </a:r>
                      <a:r>
                        <a:rPr lang="ru-RU" sz="1800" b="1" i="0" u="none" strike="noStrike" dirty="0" smtClean="0">
                          <a:solidFill>
                            <a:srgbClr val="00B050"/>
                          </a:solidFill>
                          <a:latin typeface="+mn-lt"/>
                          <a:cs typeface="Times New Roman" pitchFamily="18" charset="0"/>
                        </a:rPr>
                        <a:t>федеральный округ</a:t>
                      </a:r>
                      <a:endParaRPr lang="ru-RU" sz="1800" b="1" i="0" u="none" strike="noStrike" dirty="0">
                        <a:solidFill>
                          <a:srgbClr val="00B05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latin typeface="+mn-lt"/>
                          <a:cs typeface="Times New Roman" pitchFamily="18" charset="0"/>
                        </a:rPr>
                        <a:t>75,6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latin typeface="+mn-lt"/>
                          <a:cs typeface="Times New Roman" pitchFamily="18" charset="0"/>
                        </a:rPr>
                        <a:t>77,1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8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latin typeface="+mn-lt"/>
                          <a:cs typeface="Times New Roman" pitchFamily="18" charset="0"/>
                        </a:rPr>
                        <a:t>ХМАО - Югра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+mn-lt"/>
                          <a:cs typeface="Times New Roman" pitchFamily="18" charset="0"/>
                        </a:rPr>
                        <a:t>90,5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rgbClr val="FF0000"/>
                          </a:solidFill>
                          <a:latin typeface="+mn-lt"/>
                          <a:cs typeface="Times New Roman" pitchFamily="18" charset="0"/>
                        </a:rPr>
                        <a:t>91,7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451937"/>
              </p:ext>
            </p:extLst>
          </p:nvPr>
        </p:nvGraphicFramePr>
        <p:xfrm>
          <a:off x="4892722" y="3395855"/>
          <a:ext cx="4251278" cy="2978750"/>
        </p:xfrm>
        <a:graphic>
          <a:graphicData uri="http://schemas.openxmlformats.org/drawingml/2006/table">
            <a:tbl>
              <a:tblPr/>
              <a:tblGrid>
                <a:gridCol w="3033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7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6258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2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Максимальные </a:t>
                      </a:r>
                      <a:r>
                        <a:rPr lang="ru-RU" sz="20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показатели по федеральным </a:t>
                      </a:r>
                      <a:r>
                        <a:rPr lang="ru-RU" sz="2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округам</a:t>
                      </a:r>
                      <a:r>
                        <a:rPr lang="ru-RU" sz="2000" b="1" i="0" u="none" strike="noStrike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01.01.2019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4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7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2000" b="1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Россия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t"/>
                      <a:r>
                        <a:rPr lang="ru-RU" sz="2000" b="1" u="none" strike="noStrike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76,6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0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ЯНАО</a:t>
                      </a:r>
                      <a:endParaRPr lang="ru-RU" sz="2000" b="1" i="0" u="none" strike="noStrike" dirty="0">
                        <a:solidFill>
                          <a:srgbClr val="00B05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ru-RU" sz="2000" b="1" dirty="0" smtClean="0">
                          <a:solidFill>
                            <a:srgbClr val="00B050"/>
                          </a:solidFill>
                          <a:latin typeface="+mn-lt"/>
                          <a:cs typeface="Calibri" panose="020F0502020204030204" pitchFamily="34" charset="0"/>
                        </a:rPr>
                        <a:t>98,1</a:t>
                      </a:r>
                      <a:endParaRPr lang="ru-RU" sz="20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3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ХМАО </a:t>
                      </a:r>
                      <a:r>
                        <a:rPr lang="ru-RU" sz="20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 Югра</a:t>
                      </a:r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+mn-lt"/>
                          <a:cs typeface="Calibri" panose="020F0502020204030204" pitchFamily="34" charset="0"/>
                        </a:rPr>
                        <a:t>91,7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0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ЧАО</a:t>
                      </a:r>
                      <a:endParaRPr lang="ru-RU" sz="2000" b="1" i="0" u="none" strike="noStrike" dirty="0">
                        <a:solidFill>
                          <a:srgbClr val="FFC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E1921F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90,6</a:t>
                      </a:r>
                      <a:endParaRPr lang="ru-RU" sz="2000" b="1" kern="1200" dirty="0">
                        <a:solidFill>
                          <a:srgbClr val="E1921F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0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rgbClr val="92D05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</a:t>
                      </a:r>
                      <a:r>
                        <a:rPr lang="ru-RU" sz="2000" b="1" u="none" strike="noStrike" kern="1200" dirty="0" smtClean="0">
                          <a:solidFill>
                            <a:srgbClr val="92D050"/>
                          </a:solidFill>
                          <a:effectLst/>
                          <a:latin typeface="Arial"/>
                          <a:ea typeface="+mn-ea"/>
                          <a:cs typeface="Times New Roman" pitchFamily="18" charset="0"/>
                        </a:rPr>
                        <a:t>ага</a:t>
                      </a:r>
                      <a:r>
                        <a:rPr lang="ru-RU" sz="2000" b="1" u="none" strike="noStrike" dirty="0" smtClean="0">
                          <a:solidFill>
                            <a:srgbClr val="92D05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данская </a:t>
                      </a:r>
                      <a:r>
                        <a:rPr lang="ru-RU" sz="2000" b="1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область</a:t>
                      </a:r>
                      <a:endParaRPr lang="ru-RU" sz="2000" b="1" i="0" u="none" strike="noStrike" dirty="0">
                        <a:solidFill>
                          <a:srgbClr val="92D05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92D050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87,7</a:t>
                      </a:r>
                      <a:endParaRPr lang="ru-RU" sz="2000" b="1" kern="1200" dirty="0">
                        <a:solidFill>
                          <a:srgbClr val="92D050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0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t"/>
                      <a:r>
                        <a:rPr lang="ru-RU" sz="2000" b="1" u="none" strike="noStrike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р. </a:t>
                      </a:r>
                      <a:r>
                        <a:rPr lang="ru-RU" sz="2000" b="1" u="none" strike="noStrike" dirty="0">
                          <a:solidFill>
                            <a:srgbClr val="7030A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Тыва</a:t>
                      </a:r>
                      <a:endParaRPr lang="ru-RU" sz="2000" b="1" i="0" u="none" strike="noStrike" dirty="0">
                        <a:solidFill>
                          <a:srgbClr val="7030A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87,4</a:t>
                      </a:r>
                      <a:endParaRPr lang="ru-RU" sz="20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32612" y="892678"/>
            <a:ext cx="290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charset="0"/>
              </a:rPr>
              <a:t>%</a:t>
            </a:r>
            <a:endParaRPr lang="ru-RU" sz="14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7493" y="2756466"/>
            <a:ext cx="290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charset="0"/>
              </a:rPr>
              <a:t>%</a:t>
            </a:r>
            <a:endParaRPr lang="ru-RU" sz="1400" dirty="0">
              <a:solidFill>
                <a:srgbClr val="002060"/>
              </a:solidFill>
              <a:latin typeface="Arial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66366247"/>
              </p:ext>
            </p:extLst>
          </p:nvPr>
        </p:nvGraphicFramePr>
        <p:xfrm>
          <a:off x="2390" y="2748540"/>
          <a:ext cx="4558763" cy="3195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47146514"/>
              </p:ext>
            </p:extLst>
          </p:nvPr>
        </p:nvGraphicFramePr>
        <p:xfrm>
          <a:off x="4836765" y="928047"/>
          <a:ext cx="4251278" cy="2391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10</a:t>
            </a:fld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4393" y="5987534"/>
            <a:ext cx="3244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*https://www.fedstat.ru/indicator/43570 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8756" y="4031577"/>
            <a:ext cx="377985" cy="3779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0368" y="2180409"/>
            <a:ext cx="377985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36980" y="71863"/>
            <a:ext cx="8311486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поддержка развития связи в ХМАО-Югре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Объект 3"/>
          <p:cNvSpPr txBox="1">
            <a:spLocks/>
          </p:cNvSpPr>
          <p:nvPr/>
        </p:nvSpPr>
        <p:spPr>
          <a:xfrm>
            <a:off x="35496" y="974416"/>
            <a:ext cx="9108504" cy="46805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9263" algn="just">
              <a:defRPr/>
            </a:pP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Для решения задач по подключению населенных пунктов, где строительство линий связи для операторов связи убыточно, Депинформтехнологий Юры совместно с Депэкономики Югры и Деппроектов Югры  </a:t>
            </a:r>
            <a:r>
              <a:rPr lang="ru-RU" sz="1500" b="1" dirty="0" err="1" smtClean="0">
                <a:solidFill>
                  <a:srgbClr val="12517C"/>
                </a:solidFill>
                <a:cs typeface="Calibri" panose="020F0502020204030204" pitchFamily="34" charset="0"/>
              </a:rPr>
              <a:t>разработлиПорядок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 предоставления субсидий по возмещению части затрат на строительство объектов связи на территории труднодоступных и отдаленных местностей в АО.</a:t>
            </a:r>
          </a:p>
          <a:p>
            <a:pPr marL="0" indent="449263" algn="just">
              <a:defRPr/>
            </a:pPr>
            <a:r>
              <a:rPr lang="ru-RU" alt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Субсидия предоставляется инвестору, осуществившему строительство объектов связи по инвестиционному проекту, выбранному по результатам конкурсного отбора, исходя из объемов средств, предусмотренных на эти цели Законом ХМАО – Югры о бюджете автономного округа.</a:t>
            </a:r>
          </a:p>
          <a:p>
            <a:pPr marL="0" indent="449263" algn="just">
              <a:defRPr/>
            </a:pP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В 2016 году на основании Порядка успешно реализованы инвестиционные проекты в Нижневартовском, Белоярском и Октябрьском районах автономного округа. В результате были обеспечены доступом к сети Интернет 12 н.п. (6,19% от всех н.п. АО) общей численностью 10 940 человек (0,67% от всего населения АО). Стоимость на 1 жителя составила около </a:t>
            </a:r>
            <a:r>
              <a:rPr lang="ru-RU" sz="18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8400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 рублей.</a:t>
            </a:r>
          </a:p>
          <a:p>
            <a:pPr marL="0" indent="449263" algn="just">
              <a:defRPr/>
            </a:pP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В 2017 году Департаментом вновь проведен конкурс инвестиционных проектов по строительству объектов связи в труднодоступных и отдаленных населенных пунктах автономного округа. </a:t>
            </a:r>
          </a:p>
          <a:p>
            <a:pPr marL="0" indent="449263" algn="just">
              <a:defRPr/>
            </a:pP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В 2018 году было осуществлено строительство в результате которого обеспечены доступом к сети Интернет 14 н.п. (7,18% от всех н.п. АО) Березовского, Кондинского, Октябрьского, Сургутского и Ханты-Мансийского районов, общей численностью 21 230 человек (1,28% от всего населения АО. Стоимость на 1 жителя составила почти </a:t>
            </a:r>
            <a:r>
              <a:rPr lang="ru-RU" sz="18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5470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 рублей.</a:t>
            </a:r>
          </a:p>
          <a:p>
            <a:pPr marL="0" indent="449263" algn="just">
              <a:defRPr/>
            </a:pP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В 2019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году было осуществлено строительство в результате которого обеспечены доступом к сети Интернет 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4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н.п. 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(2,05%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от всех </a:t>
            </a:r>
            <a:r>
              <a:rPr lang="ru-RU" sz="1500" b="1" dirty="0" err="1" smtClean="0">
                <a:solidFill>
                  <a:srgbClr val="12517C"/>
                </a:solidFill>
                <a:cs typeface="Calibri" panose="020F0502020204030204" pitchFamily="34" charset="0"/>
              </a:rPr>
              <a:t>н.п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. АО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) Березовского района,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общей численностью 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3 705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человек 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(0,22%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от всего населения </a:t>
            </a:r>
            <a:r>
              <a:rPr lang="ru-RU" sz="15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АО).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Стоимость на 1 жителя составила почти </a:t>
            </a:r>
            <a:r>
              <a:rPr lang="ru-RU" sz="1800" b="1" dirty="0" smtClean="0">
                <a:solidFill>
                  <a:srgbClr val="12517C"/>
                </a:solidFill>
                <a:cs typeface="Calibri" panose="020F0502020204030204" pitchFamily="34" charset="0"/>
              </a:rPr>
              <a:t>11 100 </a:t>
            </a:r>
            <a:r>
              <a:rPr lang="ru-RU" sz="1500" b="1" dirty="0">
                <a:solidFill>
                  <a:srgbClr val="12517C"/>
                </a:solidFill>
                <a:cs typeface="Calibri" panose="020F0502020204030204" pitchFamily="34" charset="0"/>
              </a:rPr>
              <a:t>рублей.</a:t>
            </a:r>
            <a:endParaRPr lang="ru-RU" sz="1500" b="1" dirty="0">
              <a:cs typeface="Calibri" panose="020F0502020204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11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5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882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1934" y="55523"/>
            <a:ext cx="84963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Инвестиционные проекты в Березовском районе</a:t>
            </a:r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81"/>
          <a:stretch/>
        </p:blipFill>
        <p:spPr bwMode="auto">
          <a:xfrm>
            <a:off x="0" y="811782"/>
            <a:ext cx="9144000" cy="535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32208" y="1893660"/>
            <a:ext cx="7441842" cy="4378542"/>
            <a:chOff x="0" y="0"/>
            <a:chExt cx="13417969" cy="7819425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0" y="2587925"/>
              <a:ext cx="9333853" cy="5231500"/>
              <a:chOff x="0" y="0"/>
              <a:chExt cx="9333853" cy="5231500"/>
            </a:xfrm>
          </p:grpSpPr>
          <p:cxnSp>
            <p:nvCxnSpPr>
              <p:cNvPr id="46" name="Прямая соединительная линия 45"/>
              <p:cNvCxnSpPr/>
              <p:nvPr/>
            </p:nvCxnSpPr>
            <p:spPr>
              <a:xfrm flipV="1">
                <a:off x="9333411" y="4468483"/>
                <a:ext cx="0" cy="763017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</a:ln>
              <a:effectLst/>
            </p:spPr>
          </p:cxnSp>
          <p:cxnSp>
            <p:nvCxnSpPr>
              <p:cNvPr id="47" name="Прямая соединительная линия 46"/>
              <p:cNvCxnSpPr/>
              <p:nvPr/>
            </p:nvCxnSpPr>
            <p:spPr>
              <a:xfrm flipH="1" flipV="1">
                <a:off x="4925683" y="2967486"/>
                <a:ext cx="4408170" cy="1503045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</a:ln>
              <a:effectLst/>
            </p:spPr>
          </p:cxnSp>
          <p:cxnSp>
            <p:nvCxnSpPr>
              <p:cNvPr id="48" name="Прямая соединительная линия 47"/>
              <p:cNvCxnSpPr/>
              <p:nvPr/>
            </p:nvCxnSpPr>
            <p:spPr>
              <a:xfrm flipH="1" flipV="1">
                <a:off x="1863306" y="862641"/>
                <a:ext cx="3059118" cy="2100848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</a:ln>
              <a:effectLst/>
            </p:spPr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 flipH="1" flipV="1">
                <a:off x="0" y="0"/>
                <a:ext cx="1866265" cy="866140"/>
              </a:xfrm>
              <a:prstGeom prst="line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</a:ln>
              <a:effectLst/>
            </p:spPr>
          </p:cxnSp>
        </p:grpSp>
        <p:grpSp>
          <p:nvGrpSpPr>
            <p:cNvPr id="7" name="Группа 6"/>
            <p:cNvGrpSpPr/>
            <p:nvPr/>
          </p:nvGrpSpPr>
          <p:grpSpPr>
            <a:xfrm>
              <a:off x="8732957" y="2184783"/>
              <a:ext cx="4685012" cy="4363696"/>
              <a:chOff x="-1152915" y="-1170893"/>
              <a:chExt cx="4685012" cy="4363696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 flipH="1">
                <a:off x="1132912" y="-140787"/>
                <a:ext cx="190172" cy="854466"/>
              </a:xfrm>
              <a:prstGeom prst="line">
                <a:avLst/>
              </a:prstGeom>
              <a:noFill/>
              <a:ln w="38100" cap="flat" cmpd="sng" algn="ctr">
                <a:solidFill>
                  <a:srgbClr val="0070C0"/>
                </a:solidFill>
                <a:prstDash val="sysDash"/>
              </a:ln>
              <a:effectLst/>
            </p:spPr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0" y="1932317"/>
                <a:ext cx="888808" cy="161649"/>
              </a:xfrm>
              <a:prstGeom prst="line">
                <a:avLst/>
              </a:prstGeom>
              <a:noFill/>
              <a:ln w="38100" cap="flat" cmpd="sng" algn="ctr">
                <a:solidFill>
                  <a:srgbClr val="0070C0"/>
                </a:solidFill>
                <a:prstDash val="sysDash"/>
              </a:ln>
              <a:effectLst/>
            </p:spPr>
          </p:cxnSp>
          <p:sp>
            <p:nvSpPr>
              <p:cNvPr id="39" name="Овал 38"/>
              <p:cNvSpPr/>
              <p:nvPr/>
            </p:nvSpPr>
            <p:spPr>
              <a:xfrm flipH="1">
                <a:off x="1132910" y="632030"/>
                <a:ext cx="131319" cy="81647"/>
              </a:xfrm>
              <a:prstGeom prst="ellipse">
                <a:avLst/>
              </a:prstGeom>
              <a:solidFill>
                <a:srgbClr val="0070C0"/>
              </a:solidFill>
              <a:ln w="425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0" name="Овал 39"/>
              <p:cNvSpPr/>
              <p:nvPr/>
            </p:nvSpPr>
            <p:spPr>
              <a:xfrm>
                <a:off x="854015" y="2035834"/>
                <a:ext cx="106680" cy="98425"/>
              </a:xfrm>
              <a:prstGeom prst="ellipse">
                <a:avLst/>
              </a:prstGeom>
              <a:solidFill>
                <a:srgbClr val="0070C0"/>
              </a:solidFill>
              <a:ln w="425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41" name="Скругленная прямоугольная выноска 40"/>
              <p:cNvSpPr/>
              <p:nvPr/>
            </p:nvSpPr>
            <p:spPr>
              <a:xfrm>
                <a:off x="843242" y="2347552"/>
                <a:ext cx="2688855" cy="845251"/>
              </a:xfrm>
              <a:prstGeom prst="wedgeRoundRectCallout">
                <a:avLst>
                  <a:gd name="adj1" fmla="val -45004"/>
                  <a:gd name="adj2" fmla="val -87598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Нижние Нарыкары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(498 чел.)</a:t>
                </a:r>
                <a:endPara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Calibri"/>
                  <a:cs typeface="Times New Roman"/>
                </a:endParaRPr>
              </a:p>
            </p:txBody>
          </p:sp>
          <p:sp>
            <p:nvSpPr>
              <p:cNvPr id="42" name="Скругленная прямоугольная выноска 41"/>
              <p:cNvSpPr/>
              <p:nvPr/>
            </p:nvSpPr>
            <p:spPr>
              <a:xfrm>
                <a:off x="-298761" y="-1170893"/>
                <a:ext cx="1675652" cy="723320"/>
              </a:xfrm>
              <a:prstGeom prst="wedgeRoundRectCallout">
                <a:avLst>
                  <a:gd name="adj1" fmla="val 67676"/>
                  <a:gd name="adj2" fmla="val 750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Березово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(6877 чел.)</a:t>
                </a:r>
              </a:p>
            </p:txBody>
          </p:sp>
          <p:sp>
            <p:nvSpPr>
              <p:cNvPr id="43" name="Скругленная прямоугольная выноска 42"/>
              <p:cNvSpPr/>
              <p:nvPr/>
            </p:nvSpPr>
            <p:spPr>
              <a:xfrm>
                <a:off x="1076232" y="1140756"/>
                <a:ext cx="1763276" cy="788312"/>
              </a:xfrm>
              <a:prstGeom prst="wedgeRoundRectCallout">
                <a:avLst>
                  <a:gd name="adj1" fmla="val -41149"/>
                  <a:gd name="adj2" fmla="val -130645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rgbClr val="0070C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15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Ванзетур (323 чел.) </a:t>
                </a:r>
              </a:p>
            </p:txBody>
          </p:sp>
          <p:sp>
            <p:nvSpPr>
              <p:cNvPr id="44" name="Поле 39"/>
              <p:cNvSpPr txBox="1"/>
              <p:nvPr/>
            </p:nvSpPr>
            <p:spPr>
              <a:xfrm>
                <a:off x="-1152915" y="-334682"/>
                <a:ext cx="2187942" cy="113544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15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Общая протяженность100 км</a:t>
                </a:r>
                <a:endPara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/>
                  <a:cs typeface="Times New Roman"/>
                </a:endParaRPr>
              </a:p>
            </p:txBody>
          </p:sp>
          <p:sp>
            <p:nvSpPr>
              <p:cNvPr id="45" name="Поле 40"/>
              <p:cNvSpPr txBox="1"/>
              <p:nvPr/>
            </p:nvSpPr>
            <p:spPr>
              <a:xfrm>
                <a:off x="106681" y="1669535"/>
                <a:ext cx="1350967" cy="292196"/>
              </a:xfrm>
              <a:prstGeom prst="rect">
                <a:avLst/>
              </a:prstGeom>
              <a:noFill/>
              <a:ln w="425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ru-RU"/>
                </a:defPPr>
                <a:lvl1pPr algn="ctr">
                  <a:lnSpc>
                    <a:spcPct val="115000"/>
                  </a:lnSpc>
                  <a:spcAft>
                    <a:spcPts val="1000"/>
                  </a:spcAft>
                  <a:defRPr sz="1100" b="1">
                    <a:solidFill>
                      <a:srgbClr val="0070C0"/>
                    </a:solidFill>
                    <a:latin typeface="Times New Roman"/>
                    <a:ea typeface="Calibri"/>
                    <a:cs typeface="Times New Roman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marL="0" marR="0" lvl="0" indent="0" algn="ctr" defTabSz="914400" eaLnBrk="0" fontAlgn="base" latinLnBrk="0" hangingPunct="0">
                  <a:lnSpc>
                    <a:spcPct val="115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26,5 км</a:t>
                </a: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451799" y="0"/>
              <a:ext cx="11312917" cy="7632578"/>
              <a:chOff x="-471227" y="0"/>
              <a:chExt cx="11312917" cy="7632578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 flipV="1">
                <a:off x="8609163" y="5287993"/>
                <a:ext cx="353683" cy="1777461"/>
              </a:xfrm>
              <a:prstGeom prst="line">
                <a:avLst/>
              </a:prstGeom>
              <a:noFill/>
              <a:ln w="19050" cap="flat" cmpd="sng" algn="ctr">
                <a:solidFill>
                  <a:srgbClr val="35852E"/>
                </a:solidFill>
                <a:prstDash val="solid"/>
              </a:ln>
              <a:effectLst/>
            </p:spPr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 flipV="1">
                <a:off x="2130725" y="5702060"/>
                <a:ext cx="1707515" cy="130810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flipV="1">
                <a:off x="1155940" y="43132"/>
                <a:ext cx="2660650" cy="356616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flipH="1" flipV="1">
                <a:off x="2984482" y="1212139"/>
                <a:ext cx="1387962" cy="770402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 flipH="1" flipV="1">
                <a:off x="4364966" y="1984076"/>
                <a:ext cx="932036" cy="834126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</p:cxnSp>
          <p:sp>
            <p:nvSpPr>
              <p:cNvPr id="14" name="Овал 13"/>
              <p:cNvSpPr/>
              <p:nvPr/>
            </p:nvSpPr>
            <p:spPr>
              <a:xfrm>
                <a:off x="8911087" y="5218981"/>
                <a:ext cx="106680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5227608" y="2751827"/>
                <a:ext cx="106680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3778370" y="0"/>
                <a:ext cx="106680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4321834" y="1940944"/>
                <a:ext cx="106680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801868" y="3543779"/>
                <a:ext cx="106681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2087593" y="6961517"/>
                <a:ext cx="106680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3838755" y="5607170"/>
                <a:ext cx="106680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8557404" y="7013276"/>
                <a:ext cx="106680" cy="98425"/>
              </a:xfrm>
              <a:prstGeom prst="ellipse">
                <a:avLst/>
              </a:prstGeom>
              <a:solidFill>
                <a:sysClr val="windowText" lastClr="000000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2" name="Скругленная прямоугольная выноска 21"/>
              <p:cNvSpPr/>
              <p:nvPr/>
            </p:nvSpPr>
            <p:spPr>
              <a:xfrm>
                <a:off x="5560570" y="3170291"/>
                <a:ext cx="1510149" cy="817414"/>
              </a:xfrm>
              <a:prstGeom prst="wedgeRoundRectCallout">
                <a:avLst>
                  <a:gd name="adj1" fmla="val -65865"/>
                  <a:gd name="adj2" fmla="val -106372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Сосьва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(804 чел.)</a:t>
                </a:r>
              </a:p>
            </p:txBody>
          </p:sp>
          <p:sp>
            <p:nvSpPr>
              <p:cNvPr id="23" name="Скругленная прямоугольная выноска 22"/>
              <p:cNvSpPr/>
              <p:nvPr/>
            </p:nvSpPr>
            <p:spPr>
              <a:xfrm>
                <a:off x="2703281" y="2577801"/>
                <a:ext cx="1621766" cy="754761"/>
              </a:xfrm>
              <a:prstGeom prst="wedgeRoundRectCallout">
                <a:avLst>
                  <a:gd name="adj1" fmla="val 51094"/>
                  <a:gd name="adj2" fmla="val -148825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Ломбовож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(184 чел.)</a:t>
                </a:r>
              </a:p>
            </p:txBody>
          </p:sp>
          <p:sp>
            <p:nvSpPr>
              <p:cNvPr id="24" name="Скругленная прямоугольная выноска 23"/>
              <p:cNvSpPr/>
              <p:nvPr/>
            </p:nvSpPr>
            <p:spPr>
              <a:xfrm>
                <a:off x="4454881" y="186230"/>
                <a:ext cx="2077338" cy="754326"/>
              </a:xfrm>
              <a:prstGeom prst="wedgeRoundRectCallout">
                <a:avLst>
                  <a:gd name="adj1" fmla="val -78691"/>
                  <a:gd name="adj2" fmla="val -73090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Саранпауль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(2349 чел.)</a:t>
                </a:r>
              </a:p>
            </p:txBody>
          </p:sp>
          <p:sp>
            <p:nvSpPr>
              <p:cNvPr id="25" name="Скругленная прямоугольная выноска 24"/>
              <p:cNvSpPr/>
              <p:nvPr/>
            </p:nvSpPr>
            <p:spPr>
              <a:xfrm>
                <a:off x="-471227" y="4397389"/>
                <a:ext cx="2124898" cy="774613"/>
              </a:xfrm>
              <a:prstGeom prst="wedgeRoundRectCallout">
                <a:avLst>
                  <a:gd name="adj1" fmla="val 11904"/>
                  <a:gd name="adj2" fmla="val -170299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Приполярный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(1066 чел.)</a:t>
                </a:r>
              </a:p>
            </p:txBody>
          </p:sp>
          <p:sp>
            <p:nvSpPr>
              <p:cNvPr id="26" name="Скругленная прямоугольная выноска 25"/>
              <p:cNvSpPr/>
              <p:nvPr/>
            </p:nvSpPr>
            <p:spPr>
              <a:xfrm>
                <a:off x="-139202" y="6202597"/>
                <a:ext cx="1882140" cy="889816"/>
              </a:xfrm>
              <a:prstGeom prst="wedgeRoundRectCallout">
                <a:avLst>
                  <a:gd name="adj1" fmla="val 70421"/>
                  <a:gd name="adj2" fmla="val 34554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Няксимволь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(405 чел.)</a:t>
                </a:r>
              </a:p>
            </p:txBody>
          </p:sp>
          <p:sp>
            <p:nvSpPr>
              <p:cNvPr id="27" name="Скругленная прямоугольная выноска 26"/>
              <p:cNvSpPr/>
              <p:nvPr/>
            </p:nvSpPr>
            <p:spPr>
              <a:xfrm>
                <a:off x="3758972" y="6344302"/>
                <a:ext cx="1699405" cy="820922"/>
              </a:xfrm>
              <a:prstGeom prst="wedgeRoundRectCallout">
                <a:avLst>
                  <a:gd name="adj1" fmla="val -41187"/>
                  <a:gd name="adj2" fmla="val -174205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Хулимсунт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(1154 чел.)</a:t>
                </a:r>
              </a:p>
            </p:txBody>
          </p:sp>
          <p:sp>
            <p:nvSpPr>
              <p:cNvPr id="28" name="Скругленная прямоугольная выноска 27"/>
              <p:cNvSpPr/>
              <p:nvPr/>
            </p:nvSpPr>
            <p:spPr>
              <a:xfrm>
                <a:off x="7252177" y="4103997"/>
                <a:ext cx="1627485" cy="899456"/>
              </a:xfrm>
              <a:prstGeom prst="wedgeRoundRectCallout">
                <a:avLst>
                  <a:gd name="adj1" fmla="val 54703"/>
                  <a:gd name="adj2" fmla="val 95514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Игрим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(7477 чел.)</a:t>
                </a:r>
              </a:p>
            </p:txBody>
          </p:sp>
          <p:sp>
            <p:nvSpPr>
              <p:cNvPr id="29" name="Скругленная прямоугольная выноска 28"/>
              <p:cNvSpPr/>
              <p:nvPr/>
            </p:nvSpPr>
            <p:spPr>
              <a:xfrm>
                <a:off x="9181135" y="6878604"/>
                <a:ext cx="1660555" cy="753974"/>
              </a:xfrm>
              <a:prstGeom prst="wedgeRoundRectCallout">
                <a:avLst>
                  <a:gd name="adj1" fmla="val -82436"/>
                  <a:gd name="adj2" fmla="val -16704"/>
                  <a:gd name="adj3" fmla="val 16667"/>
                </a:avLst>
              </a:prstGeom>
              <a:solidFill>
                <a:sysClr val="window" lastClr="FFFFFF"/>
              </a:solidFill>
              <a:ln w="425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Светлый</a:t>
                </a:r>
              </a:p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(1267 чел.)</a:t>
                </a:r>
              </a:p>
            </p:txBody>
          </p:sp>
          <p:sp>
            <p:nvSpPr>
              <p:cNvPr id="30" name="Поле 42"/>
              <p:cNvSpPr txBox="1"/>
              <p:nvPr/>
            </p:nvSpPr>
            <p:spPr>
              <a:xfrm>
                <a:off x="1924433" y="6014311"/>
                <a:ext cx="1197012" cy="32624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15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Calibri"/>
                    <a:cs typeface="Times New Roman"/>
                  </a:rPr>
                  <a:t>88,8 км</a:t>
                </a:r>
                <a:endParaRPr kumimoji="0" lang="ru-RU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/>
                  <a:cs typeface="Times New Roman"/>
                </a:endParaRPr>
              </a:p>
            </p:txBody>
          </p:sp>
          <p:sp>
            <p:nvSpPr>
              <p:cNvPr id="31" name="Поле 43"/>
              <p:cNvSpPr txBox="1"/>
              <p:nvPr/>
            </p:nvSpPr>
            <p:spPr>
              <a:xfrm>
                <a:off x="1331222" y="1290876"/>
                <a:ext cx="1328467" cy="391723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ru-RU"/>
                </a:defPPr>
                <a:lvl1pPr>
                  <a:lnSpc>
                    <a:spcPct val="115000"/>
                  </a:lnSpc>
                  <a:spcAft>
                    <a:spcPts val="1000"/>
                  </a:spcAft>
                  <a:defRPr sz="1100" b="1">
                    <a:solidFill>
                      <a:schemeClr val="tx1"/>
                    </a:solidFill>
                    <a:effectLst/>
                    <a:latin typeface="Times New Roman"/>
                    <a:ea typeface="Calibri"/>
                    <a:cs typeface="Times New Roman"/>
                  </a:defRPr>
                </a:lvl1pPr>
              </a:lstStyle>
              <a:p>
                <a:pPr marL="0" marR="0" lvl="0" indent="0" defTabSz="914400" eaLnBrk="0" fontAlgn="base" latinLnBrk="0" hangingPunct="0">
                  <a:lnSpc>
                    <a:spcPct val="115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166,7 км</a:t>
                </a:r>
              </a:p>
            </p:txBody>
          </p:sp>
          <p:sp>
            <p:nvSpPr>
              <p:cNvPr id="32" name="Поле 44"/>
              <p:cNvSpPr txBox="1"/>
              <p:nvPr/>
            </p:nvSpPr>
            <p:spPr>
              <a:xfrm>
                <a:off x="3648191" y="1242033"/>
                <a:ext cx="1353711" cy="44056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ru-RU"/>
                </a:defPPr>
                <a:lvl1pPr>
                  <a:lnSpc>
                    <a:spcPct val="115000"/>
                  </a:lnSpc>
                  <a:spcAft>
                    <a:spcPts val="1000"/>
                  </a:spcAft>
                  <a:defRPr sz="1100" b="1">
                    <a:solidFill>
                      <a:schemeClr val="tx1"/>
                    </a:solidFill>
                    <a:effectLst/>
                    <a:latin typeface="Times New Roman"/>
                    <a:ea typeface="Calibri"/>
                    <a:cs typeface="Times New Roman"/>
                  </a:defRPr>
                </a:lvl1pPr>
              </a:lstStyle>
              <a:p>
                <a:pPr marL="0" marR="0" lvl="0" indent="0" defTabSz="914400" eaLnBrk="0" fontAlgn="base" latinLnBrk="0" hangingPunct="0">
                  <a:lnSpc>
                    <a:spcPct val="115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43,9 км</a:t>
                </a:r>
              </a:p>
            </p:txBody>
          </p:sp>
          <p:sp>
            <p:nvSpPr>
              <p:cNvPr id="33" name="Поле 45"/>
              <p:cNvSpPr txBox="1"/>
              <p:nvPr/>
            </p:nvSpPr>
            <p:spPr>
              <a:xfrm>
                <a:off x="4833443" y="2057529"/>
                <a:ext cx="1679377" cy="396814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ru-RU"/>
                </a:defPPr>
                <a:lvl1pPr>
                  <a:lnSpc>
                    <a:spcPct val="115000"/>
                  </a:lnSpc>
                  <a:spcAft>
                    <a:spcPts val="1000"/>
                  </a:spcAft>
                  <a:defRPr sz="1100" b="1">
                    <a:solidFill>
                      <a:schemeClr val="tx1"/>
                    </a:solidFill>
                    <a:effectLst/>
                    <a:latin typeface="Times New Roman"/>
                    <a:ea typeface="Calibri"/>
                    <a:cs typeface="Times New Roman"/>
                  </a:defRPr>
                </a:lvl1pPr>
              </a:lstStyle>
              <a:p>
                <a:pPr marL="0" marR="0" lvl="0" indent="0" defTabSz="914400" eaLnBrk="0" fontAlgn="base" latinLnBrk="0" hangingPunct="0">
                  <a:lnSpc>
                    <a:spcPct val="115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cs typeface="Times New Roman"/>
                  </a:rPr>
                  <a:t>42,74 км</a:t>
                </a:r>
              </a:p>
            </p:txBody>
          </p: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8410755" y="7056408"/>
                <a:ext cx="191135" cy="8626"/>
              </a:xfrm>
              <a:prstGeom prst="line">
                <a:avLst/>
              </a:prstGeom>
              <a:noFill/>
              <a:ln w="38100" cap="flat" cmpd="sng" algn="ctr">
                <a:solidFill>
                  <a:srgbClr val="35852E"/>
                </a:solidFill>
                <a:prstDash val="dash"/>
              </a:ln>
              <a:effectLst/>
            </p:spPr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 flipV="1">
                <a:off x="3916393" y="5546785"/>
                <a:ext cx="56515" cy="85966"/>
              </a:xfrm>
              <a:prstGeom prst="line">
                <a:avLst/>
              </a:prstGeom>
              <a:noFill/>
              <a:ln w="38100" cap="flat" cmpd="sng" algn="ctr">
                <a:solidFill>
                  <a:srgbClr val="35852E"/>
                </a:solidFill>
                <a:prstDash val="dash"/>
              </a:ln>
              <a:effectLst/>
            </p:spPr>
          </p:cxnSp>
          <p:cxnSp>
            <p:nvCxnSpPr>
              <p:cNvPr id="36" name="Прямая соединительная линия 35"/>
              <p:cNvCxnSpPr>
                <a:stCxn id="18" idx="7"/>
              </p:cNvCxnSpPr>
              <p:nvPr/>
            </p:nvCxnSpPr>
            <p:spPr>
              <a:xfrm flipV="1">
                <a:off x="892926" y="3450566"/>
                <a:ext cx="99113" cy="107626"/>
              </a:xfrm>
              <a:prstGeom prst="line">
                <a:avLst/>
              </a:prstGeom>
              <a:noFill/>
              <a:ln w="38100" cap="flat" cmpd="sng" algn="ctr">
                <a:solidFill>
                  <a:srgbClr val="35852E"/>
                </a:solidFill>
                <a:prstDash val="dash"/>
              </a:ln>
              <a:effectLst/>
            </p:spPr>
          </p:cxnSp>
        </p:grpSp>
      </p:grpSp>
      <p:sp>
        <p:nvSpPr>
          <p:cNvPr id="50" name="TextBox 49"/>
          <p:cNvSpPr txBox="1"/>
          <p:nvPr/>
        </p:nvSpPr>
        <p:spPr>
          <a:xfrm>
            <a:off x="4783540" y="899450"/>
            <a:ext cx="4360460" cy="1415772"/>
          </a:xfrm>
          <a:prstGeom prst="rect">
            <a:avLst/>
          </a:prstGeom>
          <a:solidFill>
            <a:srgbClr val="00A1E4">
              <a:lumMod val="20000"/>
              <a:lumOff val="80000"/>
            </a:srgbClr>
          </a:solidFill>
          <a:ln w="6350"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D0D0D0">
                    <a:lumMod val="10000"/>
                  </a:srgbClr>
                </a:solidFill>
                <a:effectLst/>
                <a:uLnTx/>
                <a:uFillTx/>
                <a:latin typeface="Arial" pitchFamily="34" charset="0"/>
              </a:rPr>
              <a:t>	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</a:rPr>
              <a:t>магистральная ВОЛС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D0D0D0">
                    <a:lumMod val="10000"/>
                  </a:srgbClr>
                </a:solidFill>
                <a:effectLst/>
                <a:uLnTx/>
                <a:uFillTx/>
                <a:latin typeface="Arial" pitchFamily="34" charset="0"/>
              </a:rPr>
              <a:t>	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</a:rPr>
              <a:t>построенная ВОЛС инвестора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</a:rPr>
              <a:t>	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</a:rPr>
              <a:t>ООО «Сеть» (г. Екатеринбург) в 2019 году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D0D0D0">
                    <a:lumMod val="10000"/>
                  </a:srgbClr>
                </a:solidFill>
                <a:effectLst/>
                <a:uLnTx/>
                <a:uFillTx/>
                <a:latin typeface="Arial" pitchFamily="34" charset="0"/>
              </a:rPr>
              <a:t>	</a:t>
            </a:r>
            <a:r>
              <a:rPr lang="ru-RU" sz="1200" b="1" kern="0" dirty="0">
                <a:solidFill>
                  <a:srgbClr val="00A1E4">
                    <a:lumMod val="75000"/>
                  </a:srgbClr>
                </a:solidFill>
                <a:latin typeface="Arial" pitchFamily="34" charset="0"/>
              </a:rPr>
              <a:t>план строительства </a:t>
            </a:r>
            <a:r>
              <a:rPr lang="ru-RU" sz="1200" b="1" kern="0" dirty="0" smtClean="0">
                <a:solidFill>
                  <a:srgbClr val="0070C0"/>
                </a:solidFill>
                <a:latin typeface="Arial" pitchFamily="34" charset="0"/>
              </a:rPr>
              <a:t>ВОЛС в </a:t>
            </a:r>
            <a:r>
              <a:rPr lang="ru-RU" sz="1200" b="1" kern="0" dirty="0">
                <a:solidFill>
                  <a:srgbClr val="0070C0"/>
                </a:solidFill>
                <a:latin typeface="Arial" pitchFamily="34" charset="0"/>
              </a:rPr>
              <a:t>2020 </a:t>
            </a:r>
            <a:r>
              <a:rPr lang="ru-RU" sz="1200" b="1" kern="0" dirty="0" smtClean="0">
                <a:solidFill>
                  <a:srgbClr val="0070C0"/>
                </a:solidFill>
                <a:latin typeface="Arial" pitchFamily="34" charset="0"/>
              </a:rPr>
              <a:t>году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                       инвестора ПАО «Ростелеком»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ru-RU" sz="1200" b="1" kern="0" dirty="0" smtClean="0">
                <a:solidFill>
                  <a:srgbClr val="0070C0"/>
                </a:solidFill>
                <a:latin typeface="Arial" pitchFamily="34" charset="0"/>
              </a:rPr>
              <a:t>                     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 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35852E"/>
                </a:solidFill>
                <a:effectLst/>
                <a:uLnTx/>
                <a:uFillTx/>
                <a:latin typeface="Arial" pitchFamily="34" charset="0"/>
              </a:rPr>
              <a:t>построенная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35852E"/>
                </a:solidFill>
                <a:effectLst/>
                <a:uLnTx/>
                <a:uFillTx/>
                <a:latin typeface="Arial" pitchFamily="34" charset="0"/>
              </a:rPr>
              <a:t>ВОЛС инвестора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35852E"/>
                </a:solidFill>
                <a:effectLst/>
                <a:uLnTx/>
                <a:uFillTx/>
                <a:latin typeface="Arial" pitchFamily="34" charset="0"/>
              </a:rPr>
              <a:t>	ООО «Сеть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35852E"/>
                </a:solidFill>
                <a:effectLst/>
                <a:uLnTx/>
                <a:uFillTx/>
                <a:latin typeface="Arial" pitchFamily="34" charset="0"/>
              </a:rPr>
              <a:t>» 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35852E"/>
                </a:solidFill>
                <a:effectLst/>
                <a:uLnTx/>
                <a:uFillTx/>
                <a:latin typeface="Arial" pitchFamily="34" charset="0"/>
              </a:rPr>
              <a:t>(г. Екатеринбург</a:t>
            </a: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35852E"/>
                </a:solidFill>
                <a:effectLst/>
                <a:uLnTx/>
                <a:uFillTx/>
                <a:latin typeface="Arial" pitchFamily="34" charset="0"/>
              </a:rPr>
              <a:t>) в 2018 году</a:t>
            </a: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H="1">
            <a:off x="4966320" y="1079623"/>
            <a:ext cx="641696" cy="0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4991766" y="1652343"/>
            <a:ext cx="641696" cy="0"/>
          </a:xfrm>
          <a:prstGeom prst="line">
            <a:avLst/>
          </a:prstGeom>
          <a:noFill/>
          <a:ln w="22225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4991766" y="1350663"/>
            <a:ext cx="641696" cy="0"/>
          </a:xfrm>
          <a:prstGeom prst="line">
            <a:avLst/>
          </a:prstGeom>
          <a:noFill/>
          <a:ln w="222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54" name="Скругленный прямоугольник 53"/>
          <p:cNvSpPr/>
          <p:nvPr/>
        </p:nvSpPr>
        <p:spPr>
          <a:xfrm>
            <a:off x="423756" y="2978192"/>
            <a:ext cx="702129" cy="301301"/>
          </a:xfrm>
          <a:prstGeom prst="roundRect">
            <a:avLst/>
          </a:prstGeom>
          <a:solidFill>
            <a:sysClr val="window" lastClr="FFFFFF"/>
          </a:solidFill>
          <a:ln w="42500" cap="flat" cmpd="sng" algn="ctr">
            <a:solidFill>
              <a:srgbClr val="C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Ухта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H="1">
            <a:off x="5018968" y="1987756"/>
            <a:ext cx="641696" cy="0"/>
          </a:xfrm>
          <a:prstGeom prst="line">
            <a:avLst/>
          </a:prstGeom>
          <a:noFill/>
          <a:ln w="19050" cap="flat" cmpd="sng" algn="ctr">
            <a:solidFill>
              <a:srgbClr val="00B050"/>
            </a:solidFill>
            <a:prstDash val="solid"/>
          </a:ln>
          <a:effectLst/>
        </p:spPr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5893272" y="4160905"/>
            <a:ext cx="641696" cy="622027"/>
          </a:xfrm>
          <a:prstGeom prst="line">
            <a:avLst/>
          </a:prstGeom>
          <a:noFill/>
          <a:ln w="31750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6640441" y="3282720"/>
            <a:ext cx="320848" cy="378007"/>
          </a:xfrm>
          <a:prstGeom prst="line">
            <a:avLst/>
          </a:prstGeom>
          <a:noFill/>
          <a:ln w="31750" cap="flat" cmpd="sng" algn="ctr">
            <a:solidFill>
              <a:srgbClr val="0070C0"/>
            </a:solidFill>
            <a:prstDash val="dash"/>
          </a:ln>
          <a:effectLst/>
        </p:spPr>
      </p:cxnSp>
      <p:sp>
        <p:nvSpPr>
          <p:cNvPr id="58" name="Овал 57"/>
          <p:cNvSpPr/>
          <p:nvPr/>
        </p:nvSpPr>
        <p:spPr>
          <a:xfrm flipH="1" flipV="1">
            <a:off x="6961289" y="3183360"/>
            <a:ext cx="79332" cy="73205"/>
          </a:xfrm>
          <a:prstGeom prst="ellipse">
            <a:avLst/>
          </a:prstGeom>
          <a:solidFill>
            <a:srgbClr val="0070C0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6607798" y="3641508"/>
            <a:ext cx="59167" cy="55342"/>
          </a:xfrm>
          <a:prstGeom prst="ellipse">
            <a:avLst/>
          </a:prstGeom>
          <a:solidFill>
            <a:srgbClr val="0070C0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0" name="Скругленная прямоугольная выноска 59"/>
          <p:cNvSpPr/>
          <p:nvPr/>
        </p:nvSpPr>
        <p:spPr>
          <a:xfrm>
            <a:off x="6723524" y="3804633"/>
            <a:ext cx="1001087" cy="421980"/>
          </a:xfrm>
          <a:prstGeom prst="wedgeRoundRectCallout">
            <a:avLst>
              <a:gd name="adj1" fmla="val -54952"/>
              <a:gd name="adj2" fmla="val -82233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Шайтанка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(115 чел.)</a:t>
            </a:r>
            <a:endParaRPr kumimoji="0" lang="ru-RU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Calibri"/>
              <a:cs typeface="Times New Roman"/>
            </a:endParaRPr>
          </a:p>
        </p:txBody>
      </p:sp>
      <p:sp>
        <p:nvSpPr>
          <p:cNvPr id="61" name="Номер слайда 60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12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71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3" t="16560" r="6138" b="26763"/>
          <a:stretch/>
        </p:blipFill>
        <p:spPr bwMode="auto">
          <a:xfrm>
            <a:off x="0" y="924980"/>
            <a:ext cx="9144000" cy="5261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801" y="972750"/>
            <a:ext cx="5579844" cy="954107"/>
          </a:xfrm>
          <a:prstGeom prst="rect">
            <a:avLst/>
          </a:prstGeom>
          <a:solidFill>
            <a:srgbClr val="00A1E4">
              <a:lumMod val="20000"/>
              <a:lumOff val="80000"/>
            </a:srgbClr>
          </a:solidFill>
          <a:ln w="6350"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D0D0D0">
                    <a:lumMod val="10000"/>
                  </a:srgbClr>
                </a:solidFill>
                <a:effectLst/>
                <a:uLnTx/>
                <a:uFillTx/>
                <a:latin typeface="Arial" pitchFamily="34" charset="0"/>
              </a:rPr>
              <a:t>	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A1E4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</a:rPr>
              <a:t>план строительства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D0D0D0">
                    <a:lumMod val="10000"/>
                  </a:srgbClr>
                </a:solidFill>
                <a:effectLst/>
                <a:uLnTx/>
                <a:uFillTx/>
                <a:latin typeface="Arial" pitchFamily="34" charset="0"/>
              </a:rPr>
              <a:t>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ВОЛС </a:t>
            </a:r>
            <a:r>
              <a:rPr lang="ru-RU" sz="1400" b="1" kern="0" dirty="0">
                <a:solidFill>
                  <a:srgbClr val="0070C0"/>
                </a:solidFill>
                <a:latin typeface="Arial" pitchFamily="34" charset="0"/>
              </a:rPr>
              <a:t>в 2020-21 </a:t>
            </a:r>
            <a:r>
              <a:rPr lang="ru-RU" sz="1400" b="1" kern="0" dirty="0" smtClean="0">
                <a:solidFill>
                  <a:srgbClr val="0070C0"/>
                </a:solidFill>
                <a:latin typeface="Arial" pitchFamily="34" charset="0"/>
              </a:rPr>
              <a:t>годах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kern="0" dirty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ru-RU" sz="1400" b="1" kern="0" dirty="0" smtClean="0">
                <a:solidFill>
                  <a:srgbClr val="0070C0"/>
                </a:solidFill>
                <a:latin typeface="Arial" pitchFamily="34" charset="0"/>
              </a:rPr>
              <a:t>                       инвестора  П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АО «Ростелеком»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</a:rPr>
              <a:t>                        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</a:rPr>
              <a:t>план строительства  ВОЛС в 2023-24 годах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                       в рамках субсидирования из бюджета округа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277348" y="1210203"/>
            <a:ext cx="641696" cy="0"/>
          </a:xfrm>
          <a:prstGeom prst="line">
            <a:avLst/>
          </a:prstGeom>
          <a:noFill/>
          <a:ln w="22225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80476" y="1536124"/>
            <a:ext cx="641696" cy="0"/>
          </a:xfrm>
          <a:prstGeom prst="line">
            <a:avLst/>
          </a:prstGeom>
          <a:noFill/>
          <a:ln w="19050" cap="flat" cmpd="sng" algn="ctr">
            <a:solidFill>
              <a:srgbClr val="FFC000"/>
            </a:solidFill>
            <a:prstDash val="solid"/>
          </a:ln>
          <a:effectLst/>
        </p:spPr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115616" y="5301208"/>
            <a:ext cx="2880320" cy="72008"/>
          </a:xfrm>
          <a:prstGeom prst="line">
            <a:avLst/>
          </a:prstGeom>
          <a:noFill/>
          <a:ln w="22225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995936" y="4869160"/>
            <a:ext cx="1872208" cy="432048"/>
          </a:xfrm>
          <a:prstGeom prst="line">
            <a:avLst/>
          </a:prstGeom>
          <a:noFill/>
          <a:ln w="22225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006480" y="3212976"/>
            <a:ext cx="2160240" cy="1656184"/>
          </a:xfrm>
          <a:prstGeom prst="line">
            <a:avLst/>
          </a:prstGeom>
          <a:noFill/>
          <a:ln w="19050" cap="flat" cmpd="sng" algn="ctr">
            <a:solidFill>
              <a:srgbClr val="FFC000"/>
            </a:solidFill>
            <a:prstDash val="solid"/>
          </a:ln>
          <a:effectLst/>
        </p:spPr>
      </p:cxnSp>
      <p:sp>
        <p:nvSpPr>
          <p:cNvPr id="10" name="Скругленная прямоугольная выноска 9"/>
          <p:cNvSpPr/>
          <p:nvPr/>
        </p:nvSpPr>
        <p:spPr>
          <a:xfrm>
            <a:off x="971600" y="5661248"/>
            <a:ext cx="1750580" cy="525068"/>
          </a:xfrm>
          <a:prstGeom prst="wedgeRoundRectCallout">
            <a:avLst>
              <a:gd name="adj1" fmla="val -41851"/>
              <a:gd name="adj2" fmla="val -128473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Нижневартовск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5796136" y="5196979"/>
            <a:ext cx="1839786" cy="692029"/>
          </a:xfrm>
          <a:prstGeom prst="wedgeRoundRectCallout">
            <a:avLst>
              <a:gd name="adj1" fmla="val -38865"/>
              <a:gd name="adj2" fmla="val -103417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Ларьяк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(899 чел.)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3888172" y="5587278"/>
            <a:ext cx="1475398" cy="581634"/>
          </a:xfrm>
          <a:prstGeom prst="wedgeRoundRectCallout">
            <a:avLst>
              <a:gd name="adj1" fmla="val -40536"/>
              <a:gd name="adj2" fmla="val -106814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Ваховск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6189260" y="2523888"/>
            <a:ext cx="1694612" cy="717860"/>
          </a:xfrm>
          <a:prstGeom prst="wedgeRoundRectCallout">
            <a:avLst>
              <a:gd name="adj1" fmla="val 67819"/>
              <a:gd name="adj2" fmla="val 42260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Корлики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(586 чел.)</a:t>
            </a:r>
          </a:p>
        </p:txBody>
      </p:sp>
      <p:sp>
        <p:nvSpPr>
          <p:cNvPr id="14" name="Поле 41"/>
          <p:cNvSpPr txBox="1"/>
          <p:nvPr/>
        </p:nvSpPr>
        <p:spPr>
          <a:xfrm>
            <a:off x="6189260" y="3842447"/>
            <a:ext cx="794653" cy="53165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>
              <a:lnSpc>
                <a:spcPct val="115000"/>
              </a:lnSpc>
              <a:spcAft>
                <a:spcPts val="1000"/>
              </a:spcAft>
              <a:defRPr sz="1100" b="1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defRPr>
            </a:lvl1pPr>
          </a:lstStyle>
          <a:p>
            <a:pPr marL="0" marR="0" lvl="0" indent="0" defTabSz="91440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130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км</a:t>
            </a:r>
          </a:p>
        </p:txBody>
      </p:sp>
      <p:sp>
        <p:nvSpPr>
          <p:cNvPr id="15" name="Поле 41"/>
          <p:cNvSpPr txBox="1"/>
          <p:nvPr/>
        </p:nvSpPr>
        <p:spPr>
          <a:xfrm>
            <a:off x="4453508" y="4694699"/>
            <a:ext cx="957063" cy="428342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>
              <a:lnSpc>
                <a:spcPct val="115000"/>
              </a:lnSpc>
              <a:spcAft>
                <a:spcPts val="1000"/>
              </a:spcAft>
              <a:defRPr sz="1100" b="1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defRPr>
            </a:lvl1pPr>
          </a:lstStyle>
          <a:p>
            <a:pPr marL="0" marR="0" lvl="0" indent="0" defTabSz="91440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81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км</a:t>
            </a:r>
          </a:p>
        </p:txBody>
      </p:sp>
      <p:sp>
        <p:nvSpPr>
          <p:cNvPr id="16" name="Поле 41"/>
          <p:cNvSpPr txBox="1"/>
          <p:nvPr/>
        </p:nvSpPr>
        <p:spPr>
          <a:xfrm>
            <a:off x="2177391" y="4997295"/>
            <a:ext cx="1032675" cy="346625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>
              <a:lnSpc>
                <a:spcPct val="115000"/>
              </a:lnSpc>
              <a:spcAft>
                <a:spcPts val="1000"/>
              </a:spcAft>
              <a:defRPr sz="1100" b="1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defRPr>
            </a:lvl1pPr>
          </a:lstStyle>
          <a:p>
            <a:pPr marL="0" marR="0" lvl="0" indent="0" defTabSz="91440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120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км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535390" y="40387"/>
            <a:ext cx="84963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Инвестиционные проекты в Нижневартовском районе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13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7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73571" y="-31325"/>
            <a:ext cx="8496300" cy="7920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Инвестиционные проекты</a:t>
            </a:r>
          </a:p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Кондинском и Ханты-Мансийском районах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4" t="19625" r="13762" b="1502"/>
          <a:stretch/>
        </p:blipFill>
        <p:spPr bwMode="auto">
          <a:xfrm>
            <a:off x="47467" y="937320"/>
            <a:ext cx="9108504" cy="5304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904856"/>
            <a:ext cx="5004047" cy="954107"/>
          </a:xfrm>
          <a:prstGeom prst="rect">
            <a:avLst/>
          </a:prstGeom>
          <a:solidFill>
            <a:srgbClr val="00A1E4">
              <a:lumMod val="20000"/>
              <a:lumOff val="80000"/>
            </a:srgbClr>
          </a:solidFill>
          <a:ln w="6350"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</a:rPr>
              <a:t>	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</a:rPr>
              <a:t>магистральная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</a:rPr>
              <a:t>линия ВОЛС</a:t>
            </a: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</a:rPr>
              <a:t>	ПАО «Ростелеком»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D0D0D0">
                    <a:lumMod val="10000"/>
                  </a:srgbClr>
                </a:solidFill>
                <a:effectLst/>
                <a:uLnTx/>
                <a:uFillTx/>
                <a:latin typeface="Arial" pitchFamily="34" charset="0"/>
              </a:rPr>
              <a:t>	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план </a:t>
            </a:r>
            <a:r>
              <a:rPr lang="ru-RU" sz="1400" b="1" kern="0" dirty="0">
                <a:solidFill>
                  <a:srgbClr val="0070C0"/>
                </a:solidFill>
                <a:latin typeface="Arial" pitchFamily="34" charset="0"/>
              </a:rPr>
              <a:t>строительства </a:t>
            </a:r>
            <a:r>
              <a:rPr lang="ru-RU" sz="1400" b="1" kern="0" dirty="0" smtClean="0">
                <a:solidFill>
                  <a:srgbClr val="0070C0"/>
                </a:solidFill>
                <a:latin typeface="Arial" pitchFamily="34" charset="0"/>
              </a:rPr>
              <a:t>ВОЛС на 2020-21 годах</a:t>
            </a:r>
            <a:endParaRPr lang="ru-RU" sz="1400" b="1" kern="0" dirty="0">
              <a:solidFill>
                <a:srgbClr val="0070C0"/>
              </a:solidFill>
              <a:latin typeface="Arial" pitchFamily="34" charset="0"/>
            </a:endParaRP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                        инвестора  ПАО «Ростелеком»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191685" y="1576992"/>
            <a:ext cx="641696" cy="0"/>
          </a:xfrm>
          <a:prstGeom prst="line">
            <a:avLst/>
          </a:prstGeom>
          <a:noFill/>
          <a:ln w="22225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91685" y="1174662"/>
            <a:ext cx="641696" cy="0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8" name="Прямая соединительная линия 7"/>
          <p:cNvCxnSpPr/>
          <p:nvPr/>
        </p:nvCxnSpPr>
        <p:spPr>
          <a:xfrm flipH="1" flipV="1">
            <a:off x="1412455" y="5805264"/>
            <a:ext cx="320848" cy="432048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7668344" y="2075940"/>
            <a:ext cx="1440161" cy="128811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412455" y="4365104"/>
            <a:ext cx="1215330" cy="1440160"/>
          </a:xfrm>
          <a:prstGeom prst="line">
            <a:avLst/>
          </a:prstGeom>
          <a:noFill/>
          <a:ln w="22225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724128" y="2082268"/>
            <a:ext cx="1944216" cy="1490748"/>
          </a:xfrm>
          <a:prstGeom prst="line">
            <a:avLst/>
          </a:prstGeom>
          <a:noFill/>
          <a:ln w="22225" cap="flat" cmpd="sng" algn="ctr">
            <a:solidFill>
              <a:srgbClr val="0070C0"/>
            </a:solidFill>
            <a:prstDash val="dash"/>
          </a:ln>
          <a:effectLst/>
        </p:spPr>
      </p:cxnSp>
      <p:sp>
        <p:nvSpPr>
          <p:cNvPr id="12" name="Скругленная прямоугольная выноска 11"/>
          <p:cNvSpPr/>
          <p:nvPr/>
        </p:nvSpPr>
        <p:spPr>
          <a:xfrm>
            <a:off x="1897039" y="3336879"/>
            <a:ext cx="1162793" cy="668186"/>
          </a:xfrm>
          <a:prstGeom prst="wedgeRoundRectCallout">
            <a:avLst>
              <a:gd name="adj1" fmla="val 10944"/>
              <a:gd name="adj2" fmla="val 96528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Шугур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(572 чел.)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4415051" y="2693477"/>
            <a:ext cx="1453093" cy="583210"/>
          </a:xfrm>
          <a:prstGeom prst="wedgeRoundRectCallout">
            <a:avLst>
              <a:gd name="adj1" fmla="val 41449"/>
              <a:gd name="adj2" fmla="val 88685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Согом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(301 чел.)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348018" y="4752528"/>
            <a:ext cx="1078454" cy="684399"/>
          </a:xfrm>
          <a:prstGeom prst="wedgeRoundRectCallout">
            <a:avLst>
              <a:gd name="adj1" fmla="val 50484"/>
              <a:gd name="adj2" fmla="val 109855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Луговой</a:t>
            </a: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7301552" y="2237729"/>
            <a:ext cx="1317194" cy="674513"/>
          </a:xfrm>
          <a:prstGeom prst="wedgeRoundRectCallout">
            <a:avLst>
              <a:gd name="adj1" fmla="val -19458"/>
              <a:gd name="adj2" fmla="val -68431"/>
              <a:gd name="adj3" fmla="val 16667"/>
            </a:avLst>
          </a:prstGeom>
          <a:solidFill>
            <a:sysClr val="window" lastClr="FFFFFF"/>
          </a:solidFill>
          <a:ln w="42500" cap="flat" cmpd="sng" algn="ctr">
            <a:solidFill>
              <a:srgbClr val="0070C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Ханты-Мансийск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5292080" y="1772817"/>
            <a:ext cx="2376264" cy="303928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1" y="5297059"/>
            <a:ext cx="1388514" cy="508205"/>
          </a:xfrm>
          <a:prstGeom prst="line">
            <a:avLst/>
          </a:prstGeom>
          <a:noFill/>
          <a:ln w="2222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7078841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14</a:t>
            </a:fld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19" name="Поле 41"/>
          <p:cNvSpPr txBox="1"/>
          <p:nvPr/>
        </p:nvSpPr>
        <p:spPr>
          <a:xfrm>
            <a:off x="6115792" y="2481943"/>
            <a:ext cx="670460" cy="211534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>
              <a:lnSpc>
                <a:spcPct val="115000"/>
              </a:lnSpc>
              <a:spcAft>
                <a:spcPts val="1000"/>
              </a:spcAft>
              <a:defRPr sz="1100" b="1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defRPr>
            </a:lvl1pPr>
          </a:lstStyle>
          <a:p>
            <a:pPr marL="0" marR="0" lvl="0" indent="0" defTabSz="91440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kern="0" dirty="0" smtClean="0">
                <a:solidFill>
                  <a:prstClr val="black"/>
                </a:solidFill>
              </a:rPr>
              <a:t>76</a:t>
            </a:r>
            <a:r>
              <a:rPr kumimoji="0" lang="ru-RU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км</a:t>
            </a:r>
          </a:p>
        </p:txBody>
      </p:sp>
      <p:sp>
        <p:nvSpPr>
          <p:cNvPr id="20" name="Поле 41"/>
          <p:cNvSpPr txBox="1"/>
          <p:nvPr/>
        </p:nvSpPr>
        <p:spPr>
          <a:xfrm>
            <a:off x="2066306" y="5119303"/>
            <a:ext cx="902082" cy="510398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>
              <a:lnSpc>
                <a:spcPct val="115000"/>
              </a:lnSpc>
              <a:spcAft>
                <a:spcPts val="1000"/>
              </a:spcAft>
              <a:defRPr sz="1100" b="1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defRPr>
            </a:lvl1pPr>
          </a:lstStyle>
          <a:p>
            <a:pPr marL="0" marR="0" lvl="0" indent="0" defTabSz="91440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1600" kern="0" dirty="0" smtClean="0">
                <a:solidFill>
                  <a:prstClr val="black"/>
                </a:solidFill>
              </a:rPr>
              <a:t>64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ru-R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км</a:t>
            </a:r>
          </a:p>
        </p:txBody>
      </p:sp>
    </p:spTree>
    <p:extLst>
      <p:ext uri="{BB962C8B-B14F-4D97-AF65-F5344CB8AC3E}">
        <p14:creationId xmlns:p14="http://schemas.microsoft.com/office/powerpoint/2010/main" val="302377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651378" y="93614"/>
            <a:ext cx="4268037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Проект «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IT-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стойбище»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581044" y="1412776"/>
            <a:ext cx="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" name="Прямоугольник 4"/>
          <p:cNvSpPr/>
          <p:nvPr/>
        </p:nvSpPr>
        <p:spPr>
          <a:xfrm>
            <a:off x="0" y="895666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lvl="0" indent="447675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Wingdings 2" pitchFamily="18" charset="2"/>
              <a:buChar char="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Развитие инфраструктуры услуг подключения к сети Интернет в  отдалённых и труднодоступных районах  округа;</a:t>
            </a:r>
          </a:p>
          <a:p>
            <a:pPr marL="1588" marR="0" lvl="0" indent="447675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Wingdings 2" pitchFamily="18" charset="2"/>
              <a:buChar char="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 Обеспечение доступа коренных малочисленных народов Севера (далее – КМНС), проживающих в местах традиционного проживания и традиционной хозяйственной деятельности (далее – ТТП), к информационным ресурсам государственных органов власти, научных, культурных, образовательных и библиотечных учреждений</a:t>
            </a:r>
          </a:p>
          <a:p>
            <a:pPr marL="1588" marR="0" lvl="0" indent="447675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Wingdings 2" pitchFamily="18" charset="2"/>
              <a:buChar char="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Обеспечение доступа КМНС, проживающих в местах ТТП, к повышению уровня образования, в том числе к дистанционным формам обучения;</a:t>
            </a:r>
          </a:p>
          <a:p>
            <a:pPr marL="1588" marR="0" lvl="0" indent="447675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ct val="85000"/>
              <a:buFont typeface="Wingdings 2" pitchFamily="18" charset="2"/>
              <a:buChar char=""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</a:rPr>
              <a:t>Реализация права КМНС в принятии управленческих решений в сфере их социально-экономического развития, в том числе участие в видео-конференциях и иных формах видеосвязи.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119561"/>
              </p:ext>
            </p:extLst>
          </p:nvPr>
        </p:nvGraphicFramePr>
        <p:xfrm>
          <a:off x="6824" y="3429000"/>
          <a:ext cx="9014345" cy="2895600"/>
        </p:xfrm>
        <a:graphic>
          <a:graphicData uri="http://schemas.openxmlformats.org/drawingml/2006/table">
            <a:tbl>
              <a:tblPr firstRow="1" bandRow="1"/>
              <a:tblGrid>
                <a:gridCol w="2478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5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9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52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Охват проектом в 2019 году:</a:t>
                      </a:r>
                      <a:endParaRPr lang="ru-RU" sz="16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endParaRPr lang="ru-RU" sz="1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4F81BD">
                              <a:lumMod val="75000"/>
                            </a:srgb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Планы по охвату проектом на 2020 год:</a:t>
                      </a:r>
                      <a:endParaRPr lang="ru-RU" sz="16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504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1450 человек </a:t>
                      </a:r>
                    </a:p>
                    <a:p>
                      <a:pPr algn="ctr"/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Населения территории традиционного природопользования</a:t>
                      </a:r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504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646 человек </a:t>
                      </a:r>
                      <a:endParaRPr lang="ru-RU" sz="1600" b="1" dirty="0" smtClean="0">
                        <a:solidFill>
                          <a:srgbClr val="C0504D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2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районов</a:t>
                      </a:r>
                    </a:p>
                    <a:p>
                      <a:pPr algn="ctr"/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традиционного природопользования</a:t>
                      </a:r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</a:t>
                      </a:r>
                      <a:r>
                        <a:rPr lang="ru-RU" sz="1600" b="1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района</a:t>
                      </a:r>
                    </a:p>
                    <a:p>
                      <a:pPr algn="ctr"/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2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79646">
                              <a:lumMod val="75000"/>
                            </a:srgb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 территории</a:t>
                      </a:r>
                    </a:p>
                    <a:p>
                      <a:pPr algn="ctr"/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традиционного природопользования</a:t>
                      </a:r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F79646">
                              <a:lumMod val="75000"/>
                            </a:srgb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 территории</a:t>
                      </a:r>
                      <a:endParaRPr lang="ru-RU" sz="1600" b="1" dirty="0" smtClean="0">
                        <a:solidFill>
                          <a:srgbClr val="F79646">
                            <a:lumMod val="75000"/>
                          </a:srgb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52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 комплектов </a:t>
                      </a:r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оборудования для доступа к сети интернет</a:t>
                      </a:r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 </a:t>
                      </a:r>
                      <a:r>
                        <a:rPr lang="ru-RU" sz="1600" b="1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комплектов </a:t>
                      </a:r>
                      <a:endParaRPr lang="ru-RU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15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2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701133" y="46899"/>
            <a:ext cx="8496300" cy="52578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Аппаратно-программный комплекс «Безопасный город»</a:t>
            </a:r>
            <a:b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14"/>
          <p:cNvPicPr/>
          <p:nvPr/>
        </p:nvPicPr>
        <p:blipFill>
          <a:blip r:embed="rId3" cstate="print"/>
          <a:stretch/>
        </p:blipFill>
        <p:spPr>
          <a:xfrm>
            <a:off x="3084394" y="1042783"/>
            <a:ext cx="3058498" cy="2109047"/>
          </a:xfrm>
          <a:prstGeom prst="rect">
            <a:avLst/>
          </a:prstGeom>
          <a:ln>
            <a:noFill/>
          </a:ln>
        </p:spPr>
      </p:pic>
      <p:grpSp>
        <p:nvGrpSpPr>
          <p:cNvPr id="5" name="Group 3"/>
          <p:cNvGrpSpPr/>
          <p:nvPr/>
        </p:nvGrpSpPr>
        <p:grpSpPr>
          <a:xfrm>
            <a:off x="6371854" y="1003269"/>
            <a:ext cx="2028942" cy="1099009"/>
            <a:chOff x="5931360" y="1287000"/>
            <a:chExt cx="1829880" cy="917640"/>
          </a:xfrm>
        </p:grpSpPr>
        <p:sp>
          <p:nvSpPr>
            <p:cNvPr id="6" name="CustomShape 4"/>
            <p:cNvSpPr/>
            <p:nvPr/>
          </p:nvSpPr>
          <p:spPr>
            <a:xfrm>
              <a:off x="5931360" y="1287000"/>
              <a:ext cx="1829880" cy="9176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42500" cap="flat" cmpd="sng" algn="ctr">
              <a:solidFill>
                <a:srgbClr val="333F50"/>
              </a:solidFill>
              <a:prstDash val="solid"/>
              <a:round/>
            </a:ln>
            <a:effectLst/>
          </p:spPr>
        </p:sp>
        <p:sp>
          <p:nvSpPr>
            <p:cNvPr id="7" name="CustomShape 5"/>
            <p:cNvSpPr/>
            <p:nvPr/>
          </p:nvSpPr>
          <p:spPr>
            <a:xfrm>
              <a:off x="5976000" y="1332000"/>
              <a:ext cx="1739880" cy="8280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0600" tIns="30600" rIns="30600" bIns="30600" anchor="ctr"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42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-1" normalizeH="0" baseline="0" noProof="0" dirty="0" smtClean="0">
                  <a:ln>
                    <a:noFill/>
                  </a:ln>
                  <a:solidFill>
                    <a:srgbClr val="195A7E"/>
                  </a:solidFill>
                  <a:effectLst/>
                  <a:uLnTx/>
                  <a:uFillTx/>
                  <a:latin typeface="Arial"/>
                  <a:ea typeface="DejaVu Sans"/>
                  <a:cs typeface="+mn-cs"/>
                </a:rPr>
                <a:t>Координация работы служб и ведомств</a:t>
              </a:r>
              <a:endParaRPr kumimoji="0" lang="ru-RU" sz="1600" b="0" i="0" u="none" strike="noStrike" kern="0" cap="none" spc="-1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683508" y="2287078"/>
            <a:ext cx="2243938" cy="1300853"/>
            <a:chOff x="1259640" y="2751120"/>
            <a:chExt cx="2017800" cy="1069200"/>
          </a:xfrm>
        </p:grpSpPr>
        <p:sp>
          <p:nvSpPr>
            <p:cNvPr id="9" name="CustomShape 7"/>
            <p:cNvSpPr/>
            <p:nvPr/>
          </p:nvSpPr>
          <p:spPr>
            <a:xfrm>
              <a:off x="1259640" y="2751120"/>
              <a:ext cx="2017800" cy="10692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42500" cap="flat" cmpd="sng" algn="ctr">
              <a:solidFill>
                <a:srgbClr val="333F50"/>
              </a:solidFill>
              <a:prstDash val="solid"/>
              <a:round/>
            </a:ln>
            <a:effectLst/>
          </p:spPr>
        </p:sp>
        <p:sp>
          <p:nvSpPr>
            <p:cNvPr id="10" name="CustomShape 8"/>
            <p:cNvSpPr/>
            <p:nvPr/>
          </p:nvSpPr>
          <p:spPr>
            <a:xfrm>
              <a:off x="1305360" y="2751120"/>
              <a:ext cx="1972080" cy="10245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0600" tIns="30600" rIns="30600" bIns="30600" anchor="ctr"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42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-1" normalizeH="0" baseline="0" noProof="0" dirty="0" smtClean="0">
                  <a:ln>
                    <a:noFill/>
                  </a:ln>
                  <a:solidFill>
                    <a:srgbClr val="195A7E"/>
                  </a:solidFill>
                  <a:effectLst/>
                  <a:uLnTx/>
                  <a:uFillTx/>
                  <a:latin typeface="Arial"/>
                  <a:ea typeface="DejaVu Sans"/>
                  <a:cs typeface="+mn-cs"/>
                </a:rPr>
                <a:t>Безопасность населения и муниципальной (коммунальной) инфраструктуры</a:t>
              </a:r>
              <a:endParaRPr kumimoji="0" lang="ru-RU" sz="1600" b="0" i="0" u="none" strike="noStrike" kern="0" cap="none" spc="-1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1" name="Group 9"/>
          <p:cNvGrpSpPr/>
          <p:nvPr/>
        </p:nvGrpSpPr>
        <p:grpSpPr>
          <a:xfrm>
            <a:off x="6427884" y="2323164"/>
            <a:ext cx="1972912" cy="1102423"/>
            <a:chOff x="5931000" y="2902320"/>
            <a:chExt cx="1829880" cy="917640"/>
          </a:xfrm>
        </p:grpSpPr>
        <p:sp>
          <p:nvSpPr>
            <p:cNvPr id="12" name="CustomShape 10"/>
            <p:cNvSpPr/>
            <p:nvPr/>
          </p:nvSpPr>
          <p:spPr>
            <a:xfrm>
              <a:off x="5931000" y="2902320"/>
              <a:ext cx="1829880" cy="9176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42500" cap="flat" cmpd="sng" algn="ctr">
              <a:solidFill>
                <a:srgbClr val="333F50"/>
              </a:solidFill>
              <a:prstDash val="solid"/>
              <a:round/>
            </a:ln>
            <a:effectLst/>
          </p:spPr>
        </p:sp>
        <p:sp>
          <p:nvSpPr>
            <p:cNvPr id="13" name="CustomShape 11"/>
            <p:cNvSpPr/>
            <p:nvPr/>
          </p:nvSpPr>
          <p:spPr>
            <a:xfrm>
              <a:off x="5976000" y="2947320"/>
              <a:ext cx="1739880" cy="8280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0600" tIns="30600" rIns="30600" bIns="30600" anchor="ctr"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42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-1" normalizeH="0" baseline="0" noProof="0" dirty="0" smtClean="0">
                  <a:ln>
                    <a:noFill/>
                  </a:ln>
                  <a:solidFill>
                    <a:srgbClr val="195A7E"/>
                  </a:solidFill>
                  <a:effectLst/>
                  <a:uLnTx/>
                  <a:uFillTx/>
                  <a:latin typeface="Arial"/>
                  <a:ea typeface="DejaVu Sans"/>
                  <a:cs typeface="+mn-cs"/>
                </a:rPr>
                <a:t>Экологическая безопасность</a:t>
              </a:r>
              <a:endParaRPr kumimoji="0" lang="ru-RU" sz="1600" b="0" i="0" u="none" strike="noStrike" kern="0" cap="none" spc="-1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4" name="Рисунок 16"/>
          <p:cNvPicPr/>
          <p:nvPr/>
        </p:nvPicPr>
        <p:blipFill>
          <a:blip r:embed="rId4" cstate="print"/>
          <a:stretch/>
        </p:blipFill>
        <p:spPr>
          <a:xfrm>
            <a:off x="4489052" y="3257725"/>
            <a:ext cx="397800" cy="532440"/>
          </a:xfrm>
          <a:prstGeom prst="rect">
            <a:avLst/>
          </a:prstGeom>
          <a:ln>
            <a:noFill/>
          </a:ln>
        </p:spPr>
      </p:pic>
      <p:pic>
        <p:nvPicPr>
          <p:cNvPr id="15" name="Рисунок 17"/>
          <p:cNvPicPr/>
          <p:nvPr/>
        </p:nvPicPr>
        <p:blipFill>
          <a:blip r:embed="rId5" cstate="print"/>
          <a:stretch/>
        </p:blipFill>
        <p:spPr>
          <a:xfrm>
            <a:off x="3312932" y="3240805"/>
            <a:ext cx="431280" cy="520200"/>
          </a:xfrm>
          <a:prstGeom prst="rect">
            <a:avLst/>
          </a:prstGeom>
          <a:ln>
            <a:noFill/>
          </a:ln>
        </p:spPr>
      </p:pic>
      <p:pic>
        <p:nvPicPr>
          <p:cNvPr id="16" name="Рисунок 18"/>
          <p:cNvPicPr/>
          <p:nvPr/>
        </p:nvPicPr>
        <p:blipFill>
          <a:blip r:embed="rId6" cstate="print"/>
          <a:stretch/>
        </p:blipFill>
        <p:spPr>
          <a:xfrm>
            <a:off x="3912692" y="3257725"/>
            <a:ext cx="391320" cy="503280"/>
          </a:xfrm>
          <a:prstGeom prst="rect">
            <a:avLst/>
          </a:prstGeom>
          <a:ln>
            <a:noFill/>
          </a:ln>
        </p:spPr>
      </p:pic>
      <p:pic>
        <p:nvPicPr>
          <p:cNvPr id="17" name="Рисунок 19"/>
          <p:cNvPicPr/>
          <p:nvPr/>
        </p:nvPicPr>
        <p:blipFill>
          <a:blip r:embed="rId7" cstate="print"/>
          <a:stretch/>
        </p:blipFill>
        <p:spPr>
          <a:xfrm>
            <a:off x="5026172" y="3258445"/>
            <a:ext cx="531720" cy="531720"/>
          </a:xfrm>
          <a:prstGeom prst="rect">
            <a:avLst/>
          </a:prstGeom>
          <a:ln>
            <a:noFill/>
          </a:ln>
        </p:spPr>
      </p:pic>
      <p:pic>
        <p:nvPicPr>
          <p:cNvPr id="18" name="Рисунок 20"/>
          <p:cNvPicPr/>
          <p:nvPr/>
        </p:nvPicPr>
        <p:blipFill>
          <a:blip r:embed="rId8" cstate="print"/>
          <a:stretch/>
        </p:blipFill>
        <p:spPr>
          <a:xfrm>
            <a:off x="5721332" y="3266005"/>
            <a:ext cx="421560" cy="524160"/>
          </a:xfrm>
          <a:prstGeom prst="rect">
            <a:avLst/>
          </a:prstGeom>
          <a:ln>
            <a:noFill/>
          </a:ln>
        </p:spPr>
      </p:pic>
      <p:grpSp>
        <p:nvGrpSpPr>
          <p:cNvPr id="19" name="Group 12"/>
          <p:cNvGrpSpPr/>
          <p:nvPr/>
        </p:nvGrpSpPr>
        <p:grpSpPr>
          <a:xfrm>
            <a:off x="627797" y="1042783"/>
            <a:ext cx="2299649" cy="1045645"/>
            <a:chOff x="1259640" y="1287000"/>
            <a:chExt cx="1829880" cy="917640"/>
          </a:xfrm>
        </p:grpSpPr>
        <p:sp>
          <p:nvSpPr>
            <p:cNvPr id="20" name="CustomShape 13"/>
            <p:cNvSpPr/>
            <p:nvPr/>
          </p:nvSpPr>
          <p:spPr>
            <a:xfrm>
              <a:off x="1259640" y="1287000"/>
              <a:ext cx="1829880" cy="9176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42500" cap="flat" cmpd="sng" algn="ctr">
              <a:solidFill>
                <a:srgbClr val="333F50"/>
              </a:solidFill>
              <a:prstDash val="solid"/>
              <a:round/>
            </a:ln>
            <a:effectLst/>
          </p:spPr>
        </p:sp>
        <p:sp>
          <p:nvSpPr>
            <p:cNvPr id="21" name="CustomShape 14"/>
            <p:cNvSpPr/>
            <p:nvPr/>
          </p:nvSpPr>
          <p:spPr>
            <a:xfrm>
              <a:off x="1305360" y="1324985"/>
              <a:ext cx="1739880" cy="8280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30600" tIns="30600" rIns="30600" bIns="30600" anchor="ctr"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42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0" cap="none" spc="-1" normalizeH="0" baseline="0" noProof="0" dirty="0" smtClean="0">
                  <a:ln>
                    <a:noFill/>
                  </a:ln>
                  <a:solidFill>
                    <a:srgbClr val="195A7E"/>
                  </a:solidFill>
                  <a:effectLst/>
                  <a:uLnTx/>
                  <a:uFillTx/>
                  <a:latin typeface="Arial"/>
                  <a:ea typeface="DejaVu Sans"/>
                  <a:cs typeface="+mn-cs"/>
                </a:rPr>
                <a:t>Единая сеть передачи данных</a:t>
              </a:r>
              <a:endParaRPr kumimoji="0" lang="ru-RU" sz="1600" b="0" i="0" u="none" strike="noStrike" kern="0" cap="none" spc="-1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-15964" y="4018515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-1" dirty="0">
                <a:solidFill>
                  <a:srgbClr val="195A7E"/>
                </a:solidFill>
                <a:ea typeface="DejaVu Sans"/>
                <a:cs typeface="Calibri" panose="020F0502020204030204" pitchFamily="34" charset="0"/>
              </a:rPr>
              <a:t>Создание аппаратно-программного комплекса «Безопасный город» проводится в три этапа:</a:t>
            </a:r>
            <a:endParaRPr lang="ru-RU" b="1" spc="-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-1" dirty="0">
                <a:solidFill>
                  <a:srgbClr val="195A7E"/>
                </a:solidFill>
                <a:ea typeface="DejaVu Sans"/>
                <a:cs typeface="Calibri" panose="020F0502020204030204" pitchFamily="34" charset="0"/>
              </a:rPr>
              <a:t>I — создание региональной платформы и развертывание комплекса на территории г. Ханты-Мансийск — 2018 год ;</a:t>
            </a:r>
            <a:endParaRPr lang="ru-RU" b="1" spc="-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-1" dirty="0">
                <a:solidFill>
                  <a:srgbClr val="195A7E"/>
                </a:solidFill>
                <a:ea typeface="DejaVu Sans"/>
                <a:cs typeface="Calibri" panose="020F0502020204030204" pitchFamily="34" charset="0"/>
              </a:rPr>
              <a:t>II — развертывание комплекса на территории г. Сургут и Советского района — 2019 год;</a:t>
            </a:r>
            <a:endParaRPr lang="ru-RU" b="1" spc="-1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spc="-1" dirty="0">
                <a:solidFill>
                  <a:srgbClr val="195A7E"/>
                </a:solidFill>
                <a:ea typeface="Tahoma"/>
                <a:cs typeface="Calibri" panose="020F0502020204030204" pitchFamily="34" charset="0"/>
              </a:rPr>
              <a:t>III — </a:t>
            </a:r>
            <a:r>
              <a:rPr lang="ru-RU" b="1" spc="-1" dirty="0">
                <a:solidFill>
                  <a:srgbClr val="195A7E"/>
                </a:solidFill>
                <a:ea typeface="DejaVu Sans"/>
                <a:cs typeface="Calibri" panose="020F0502020204030204" pitchFamily="34" charset="0"/>
              </a:rPr>
              <a:t>развертывание комплекса на территории г. Нижневартовск и г. Мегион — 2020 год (в соответствии с поручением Губернатора работы по развертыванию завершены в 2019 году).</a:t>
            </a:r>
            <a:endParaRPr lang="ru-RU" b="1" spc="-1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16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6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32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647700" y="-33960"/>
            <a:ext cx="8496300" cy="86409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Средства мониторинга основных рисков </a:t>
            </a:r>
            <a:endParaRPr lang="ru-RU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АПК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«Безопасный город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25"/>
          <p:cNvPicPr/>
          <p:nvPr/>
        </p:nvPicPr>
        <p:blipFill>
          <a:blip r:embed="rId3" cstate="print"/>
          <a:stretch/>
        </p:blipFill>
        <p:spPr>
          <a:xfrm>
            <a:off x="140503" y="1008472"/>
            <a:ext cx="1449360" cy="1108080"/>
          </a:xfrm>
          <a:prstGeom prst="rect">
            <a:avLst/>
          </a:prstGeom>
          <a:ln>
            <a:noFill/>
          </a:ln>
        </p:spPr>
      </p:pic>
      <p:pic>
        <p:nvPicPr>
          <p:cNvPr id="5" name="Рисунок 26"/>
          <p:cNvPicPr/>
          <p:nvPr/>
        </p:nvPicPr>
        <p:blipFill>
          <a:blip r:embed="rId4" cstate="print"/>
          <a:stretch/>
        </p:blipFill>
        <p:spPr>
          <a:xfrm>
            <a:off x="3557293" y="1008472"/>
            <a:ext cx="1586160" cy="1108080"/>
          </a:xfrm>
          <a:prstGeom prst="rect">
            <a:avLst/>
          </a:prstGeom>
          <a:ln>
            <a:noFill/>
          </a:ln>
        </p:spPr>
      </p:pic>
      <p:sp>
        <p:nvSpPr>
          <p:cNvPr id="6" name="CustomShape 4"/>
          <p:cNvSpPr/>
          <p:nvPr/>
        </p:nvSpPr>
        <p:spPr>
          <a:xfrm>
            <a:off x="1784045" y="943767"/>
            <a:ext cx="1684440" cy="202824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Существующая сеть видеонаблюдения дополнена </a:t>
            </a: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поворотными </a:t>
            </a: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и </a:t>
            </a: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стационарными </a:t>
            </a: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камерами.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Внедрена ситуационная видеоаналитика: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Рисунок 28"/>
          <p:cNvPicPr/>
          <p:nvPr/>
        </p:nvPicPr>
        <p:blipFill>
          <a:blip r:embed="rId5" cstate="print"/>
          <a:stretch/>
        </p:blipFill>
        <p:spPr>
          <a:xfrm>
            <a:off x="3376964" y="4701312"/>
            <a:ext cx="1991160" cy="1553040"/>
          </a:xfrm>
          <a:prstGeom prst="rect">
            <a:avLst/>
          </a:prstGeom>
          <a:ln>
            <a:noFill/>
          </a:ln>
        </p:spPr>
      </p:pic>
      <p:sp>
        <p:nvSpPr>
          <p:cNvPr id="8" name="CustomShape 5"/>
          <p:cNvSpPr/>
          <p:nvPr/>
        </p:nvSpPr>
        <p:spPr>
          <a:xfrm>
            <a:off x="3534173" y="2181979"/>
            <a:ext cx="1860660" cy="124580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285840" marR="0" lvl="0" indent="-28476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charset="2"/>
              <a:buChar char=""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оставленный предмет,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840" marR="0" lvl="0" indent="-28476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charset="2"/>
              <a:buChar char=""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факт пересечения запрещенной зоны,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Рисунок 34"/>
          <p:cNvPicPr/>
          <p:nvPr/>
        </p:nvPicPr>
        <p:blipFill>
          <a:blip r:embed="rId6" cstate="print"/>
          <a:stretch/>
        </p:blipFill>
        <p:spPr>
          <a:xfrm rot="16200000">
            <a:off x="298646" y="4690152"/>
            <a:ext cx="1331640" cy="1820880"/>
          </a:xfrm>
          <a:prstGeom prst="rect">
            <a:avLst/>
          </a:prstGeom>
          <a:ln>
            <a:noFill/>
          </a:ln>
        </p:spPr>
      </p:pic>
      <p:sp>
        <p:nvSpPr>
          <p:cNvPr id="10" name="CustomShape 6"/>
          <p:cNvSpPr/>
          <p:nvPr/>
        </p:nvSpPr>
        <p:spPr>
          <a:xfrm>
            <a:off x="1784044" y="4794449"/>
            <a:ext cx="1542767" cy="104220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rPr>
              <a:t>Реализован функционал детекции (распознавания) лиц 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Рисунок 37"/>
          <p:cNvPicPr/>
          <p:nvPr/>
        </p:nvPicPr>
        <p:blipFill>
          <a:blip r:embed="rId7" cstate="print"/>
          <a:stretch/>
        </p:blipFill>
        <p:spPr>
          <a:xfrm>
            <a:off x="7166726" y="2345011"/>
            <a:ext cx="1643400" cy="1065960"/>
          </a:xfrm>
          <a:prstGeom prst="rect">
            <a:avLst/>
          </a:prstGeom>
          <a:ln>
            <a:noFill/>
          </a:ln>
        </p:spPr>
      </p:pic>
      <p:pic>
        <p:nvPicPr>
          <p:cNvPr id="12" name="Рисунок 38"/>
          <p:cNvPicPr/>
          <p:nvPr/>
        </p:nvPicPr>
        <p:blipFill>
          <a:blip r:embed="rId8" cstate="print"/>
          <a:stretch/>
        </p:blipFill>
        <p:spPr>
          <a:xfrm>
            <a:off x="5306066" y="2306746"/>
            <a:ext cx="1643400" cy="1065960"/>
          </a:xfrm>
          <a:prstGeom prst="rect">
            <a:avLst/>
          </a:prstGeom>
          <a:ln>
            <a:noFill/>
          </a:ln>
        </p:spPr>
      </p:pic>
      <p:pic>
        <p:nvPicPr>
          <p:cNvPr id="13" name="Рисунок 39"/>
          <p:cNvPicPr/>
          <p:nvPr/>
        </p:nvPicPr>
        <p:blipFill>
          <a:blip r:embed="rId9" cstate="print"/>
          <a:stretch/>
        </p:blipFill>
        <p:spPr>
          <a:xfrm>
            <a:off x="5306066" y="1008472"/>
            <a:ext cx="1608120" cy="1095840"/>
          </a:xfrm>
          <a:prstGeom prst="rect">
            <a:avLst/>
          </a:prstGeom>
          <a:ln>
            <a:noFill/>
          </a:ln>
        </p:spPr>
      </p:pic>
      <p:sp>
        <p:nvSpPr>
          <p:cNvPr id="14" name="CustomShape 7"/>
          <p:cNvSpPr/>
          <p:nvPr/>
        </p:nvSpPr>
        <p:spPr>
          <a:xfrm>
            <a:off x="7086600" y="906378"/>
            <a:ext cx="2160720" cy="1260360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Calibri" panose="020F0502020204030204" pitchFamily="34" charset="0"/>
              </a:rPr>
              <a:t>Развернута сеть датчиков гидрологического, метеорологического 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Calibri" panose="020F0502020204030204" pitchFamily="34" charset="0"/>
              </a:rPr>
              <a:t>и атмосферного мониторинга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15" name="Group 8"/>
          <p:cNvGrpSpPr/>
          <p:nvPr/>
        </p:nvGrpSpPr>
        <p:grpSpPr>
          <a:xfrm>
            <a:off x="5306063" y="3490661"/>
            <a:ext cx="3941257" cy="2684954"/>
            <a:chOff x="5106599" y="3888000"/>
            <a:chExt cx="4119120" cy="2195271"/>
          </a:xfrm>
        </p:grpSpPr>
        <p:sp>
          <p:nvSpPr>
            <p:cNvPr id="16" name="CustomShape 9"/>
            <p:cNvSpPr/>
            <p:nvPr/>
          </p:nvSpPr>
          <p:spPr>
            <a:xfrm>
              <a:off x="7369559" y="3904772"/>
              <a:ext cx="1856160" cy="194616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90000" tIns="45000" rIns="90000" bIns="45000">
              <a:no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-1" normalizeH="0" baseline="0" noProof="0" dirty="0" smtClean="0">
                  <a:ln>
                    <a:noFill/>
                  </a:ln>
                  <a:solidFill>
                    <a:srgbClr val="195A7E"/>
                  </a:solidFill>
                  <a:effectLst/>
                  <a:uLnTx/>
                  <a:uFillTx/>
                  <a:latin typeface="Arial"/>
                  <a:ea typeface="DejaVu Sans"/>
                  <a:cs typeface="+mn-cs"/>
                </a:rPr>
                <a:t>Реализован функционал автоматизированного прогнозирования </a:t>
              </a:r>
              <a:endPara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+mn-cs"/>
              </a:endParaRPr>
            </a:p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-1" normalizeH="0" baseline="0" noProof="0" dirty="0" smtClean="0">
                  <a:ln>
                    <a:noFill/>
                  </a:ln>
                  <a:solidFill>
                    <a:srgbClr val="195A7E"/>
                  </a:solidFill>
                  <a:effectLst/>
                  <a:uLnTx/>
                  <a:uFillTx/>
                  <a:latin typeface="Arial"/>
                  <a:ea typeface="DejaVu Sans"/>
                  <a:cs typeface="+mn-cs"/>
                </a:rPr>
                <a:t>и </a:t>
              </a:r>
              <a:r>
                <a:rPr kumimoji="0" lang="ru-RU" sz="1400" b="0" i="0" u="none" strike="noStrike" kern="0" cap="none" spc="-1" normalizeH="0" baseline="0" noProof="0" dirty="0" smtClean="0">
                  <a:ln>
                    <a:noFill/>
                  </a:ln>
                  <a:solidFill>
                    <a:srgbClr val="195A7E"/>
                  </a:solidFill>
                  <a:effectLst/>
                  <a:uLnTx/>
                  <a:uFillTx/>
                  <a:latin typeface="Arial"/>
                  <a:ea typeface="DejaVu Sans"/>
                  <a:cs typeface="+mn-cs"/>
                </a:rPr>
                <a:t>моделирования происшествий, расчет последствий (наводнения, пожары и т.д.).</a:t>
              </a:r>
              <a:endPara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7" name="Рисунок 43"/>
            <p:cNvPicPr/>
            <p:nvPr/>
          </p:nvPicPr>
          <p:blipFill>
            <a:blip r:embed="rId10" cstate="print"/>
            <a:stretch/>
          </p:blipFill>
          <p:spPr>
            <a:xfrm>
              <a:off x="5106599" y="3888000"/>
              <a:ext cx="2137604" cy="2195271"/>
            </a:xfrm>
            <a:prstGeom prst="rect">
              <a:avLst/>
            </a:prstGeom>
            <a:ln>
              <a:noFill/>
            </a:ln>
            <a:effectLst>
              <a:outerShdw blurRad="292100" dist="139498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8" name="Рисунок 27"/>
          <p:cNvPicPr/>
          <p:nvPr/>
        </p:nvPicPr>
        <p:blipFill>
          <a:blip r:embed="rId11" cstate="print"/>
          <a:stretch/>
        </p:blipFill>
        <p:spPr>
          <a:xfrm>
            <a:off x="30446" y="3891672"/>
            <a:ext cx="1844640" cy="979920"/>
          </a:xfrm>
          <a:prstGeom prst="rect">
            <a:avLst/>
          </a:prstGeom>
          <a:ln>
            <a:noFill/>
          </a:ln>
        </p:spPr>
      </p:pic>
      <p:sp>
        <p:nvSpPr>
          <p:cNvPr id="19" name="CustomShape 10"/>
          <p:cNvSpPr/>
          <p:nvPr/>
        </p:nvSpPr>
        <p:spPr>
          <a:xfrm>
            <a:off x="54026" y="2114632"/>
            <a:ext cx="1895968" cy="1341048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5000" rIns="90000" bIns="45000">
            <a:noAutofit/>
          </a:bodyPr>
          <a:lstStyle/>
          <a:p>
            <a:pPr marL="285840" marR="0" lvl="0" indent="-28476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charset="2"/>
              <a:buChar char=""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Calibri" panose="020F0502020204030204" pitchFamily="34" charset="0"/>
              </a:rPr>
              <a:t>обнаружение скопления людей,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  <a:p>
            <a:pPr marL="285840" marR="0" lvl="0" indent="-28476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charset="2"/>
              <a:buChar char=""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Calibri" panose="020F0502020204030204" pitchFamily="34" charset="0"/>
              </a:rPr>
              <a:t>резкое ускорение движения человека,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  <a:p>
            <a:pPr marL="285840" marR="0" lvl="0" indent="-28476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charset="2"/>
              <a:buChar char=""/>
              <a:tabLst/>
              <a:defRPr/>
            </a:pPr>
            <a:r>
              <a:rPr kumimoji="0" lang="ru-RU" sz="1400" b="0" i="0" u="none" strike="noStrike" kern="0" cap="none" spc="-1" normalizeH="0" baseline="0" noProof="0" dirty="0" smtClean="0">
                <a:ln>
                  <a:noFill/>
                </a:ln>
                <a:solidFill>
                  <a:srgbClr val="195A7E"/>
                </a:solidFill>
                <a:effectLst/>
                <a:uLnTx/>
                <a:uFillTx/>
                <a:latin typeface="Arial"/>
                <a:ea typeface="DejaVu Sans"/>
                <a:cs typeface="Calibri" panose="020F0502020204030204" pitchFamily="34" charset="0"/>
              </a:rPr>
              <a:t>и т.д.</a:t>
            </a:r>
            <a:endParaRPr kumimoji="0" lang="ru-RU" sz="1400" b="0" i="0" u="none" strike="noStrike" kern="0" cap="none" spc="-1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0" name="Picture 4"/>
          <p:cNvPicPr/>
          <p:nvPr/>
        </p:nvPicPr>
        <p:blipFill>
          <a:blip r:embed="rId12" cstate="print"/>
          <a:stretch/>
        </p:blipFill>
        <p:spPr>
          <a:xfrm>
            <a:off x="1784045" y="3452832"/>
            <a:ext cx="1908720" cy="1248480"/>
          </a:xfrm>
          <a:prstGeom prst="rect">
            <a:avLst/>
          </a:prstGeom>
          <a:ln>
            <a:noFill/>
          </a:ln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D3583642-7680-42F5-83D5-73D16FA50B9C}" type="slidenum">
              <a:rPr lang="ru-RU" sz="2000" smtClean="0">
                <a:solidFill>
                  <a:srgbClr val="00B050"/>
                </a:solidFill>
              </a:rPr>
              <a:pPr/>
              <a:t>17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71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084996" y="-85700"/>
            <a:ext cx="7393959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Обеспечение покрытия радиотелефонной связью</a:t>
            </a:r>
          </a:p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автодорог  автономного округа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281" y="990410"/>
            <a:ext cx="86409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           В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Ханты-Мансийском автономном округе – Югре зарегистрированы 5588 км. дорог общего пользования. Из них 413 км. федеральных, 2733 км. региональных и межмуниципальных, и 2442 км. местного значения. 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           Автодороги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обеспечены покрытием сотовой связью: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федерального значения Р-404 на 99,19%.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регионального значения на 93,75%.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           Оценочно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, стоимость проекта по покрытию сотовой связи основных автомобильных дорог автономного округа составит порядка 1,5 млрд. рублей, из них 75 % – затраты на строительство линий электропередачи, 20% – затраты на строительство антенно-мачтовых сооружений, и только 5% затраты на оборудование и монтаж базовых станций сотовой связи.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          С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целью увеличения зоны покрытия сотовой связи на автомобильных дорогах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Депинформтехнологий Югры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проводит совместную работу с операторами связи: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 – создана рабочая группа;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 – разработан и утвержден план мероприятий «дорожная карта»;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 – прорабатывается вопрос софинансирования проекта из регионального бюджета;</a:t>
            </a:r>
          </a:p>
          <a:p>
            <a:pPr algn="just" eaLnBrk="0" fontAlgn="base" hangingPunct="0">
              <a:spcAft>
                <a:spcPct val="0"/>
              </a:spcAft>
            </a:pP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 –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ведется согласование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и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утверждение «Порядка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предоставления субсидирования операторам связи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по возмещению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части затрат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на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строительство инфраструктуры связи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для обеспечения </a:t>
            </a:r>
            <a:r>
              <a:rPr lang="ru-RU" sz="1700" b="1" dirty="0">
                <a:solidFill>
                  <a:srgbClr val="005392"/>
                </a:solidFill>
                <a:cs typeface="Calibri" panose="020F0502020204030204" pitchFamily="34" charset="0"/>
              </a:rPr>
              <a:t>устойчивого функционирования подвижной радиотелефонной связи на автомобильных дорогах автономного </a:t>
            </a:r>
            <a:r>
              <a:rPr lang="ru-RU" sz="1700" b="1" dirty="0" smtClean="0">
                <a:solidFill>
                  <a:srgbClr val="005392"/>
                </a:solidFill>
                <a:cs typeface="Calibri" panose="020F0502020204030204" pitchFamily="34" charset="0"/>
              </a:rPr>
              <a:t>округа».</a:t>
            </a:r>
            <a:endParaRPr lang="ru-RU" sz="1700" b="1" dirty="0">
              <a:solidFill>
                <a:srgbClr val="005392"/>
              </a:solidFill>
              <a:cs typeface="Calibri" panose="020F0502020204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18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3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212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7" y="1038225"/>
            <a:ext cx="8886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34400" y="6496050"/>
            <a:ext cx="19050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91116" y="5229200"/>
            <a:ext cx="34528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Первый заместитель </a:t>
            </a:r>
            <a:r>
              <a:rPr lang="ru-RU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директора </a:t>
            </a:r>
          </a:p>
          <a:p>
            <a:pPr algn="r"/>
            <a:r>
              <a:rPr lang="ru-RU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Депинформтехнологий  </a:t>
            </a: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Югры</a:t>
            </a:r>
          </a:p>
          <a:p>
            <a:pPr algn="r"/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Ю.И.Торгашин</a:t>
            </a:r>
          </a:p>
        </p:txBody>
      </p:sp>
    </p:spTree>
    <p:extLst>
      <p:ext uri="{BB962C8B-B14F-4D97-AF65-F5344CB8AC3E}">
        <p14:creationId xmlns:p14="http://schemas.microsoft.com/office/powerpoint/2010/main" val="300626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59" y="-57181"/>
            <a:ext cx="9144000" cy="6858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647700" y="-70150"/>
            <a:ext cx="8496300" cy="93610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Информационно-телекоммуникационная инфраструктура </a:t>
            </a:r>
            <a:b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базовая основа Цифровой экономики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8087" y="1429821"/>
            <a:ext cx="8827826" cy="861632"/>
          </a:xfrm>
          <a:prstGeom prst="roundRect">
            <a:avLst/>
          </a:prstGeom>
          <a:solidFill>
            <a:srgbClr val="4F81BD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Национальная программа "Цифровая экономика Российской Федерации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"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1041626" y="2587940"/>
            <a:ext cx="648072" cy="360040"/>
          </a:xfrm>
          <a:prstGeom prst="downArrow">
            <a:avLst/>
          </a:prstGeom>
          <a:solidFill>
            <a:srgbClr val="35852E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3416691" y="2631079"/>
            <a:ext cx="648072" cy="360040"/>
          </a:xfrm>
          <a:prstGeom prst="downArrow">
            <a:avLst/>
          </a:prstGeom>
          <a:solidFill>
            <a:srgbClr val="35852E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5590417" y="2624658"/>
            <a:ext cx="648072" cy="360040"/>
          </a:xfrm>
          <a:prstGeom prst="downArrow">
            <a:avLst/>
          </a:prstGeom>
          <a:solidFill>
            <a:srgbClr val="35852E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7772673" y="2594778"/>
            <a:ext cx="648072" cy="360040"/>
          </a:xfrm>
          <a:prstGeom prst="downArrow">
            <a:avLst/>
          </a:prstGeom>
          <a:solidFill>
            <a:srgbClr val="35852E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8130" y="3258556"/>
            <a:ext cx="2375065" cy="1457158"/>
          </a:xfrm>
          <a:prstGeom prst="roundRect">
            <a:avLst>
              <a:gd name="adj" fmla="val 3968"/>
            </a:avLst>
          </a:prstGeom>
          <a:solidFill>
            <a:srgbClr val="4F81BD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Проект </a:t>
            </a:r>
            <a:r>
              <a:rPr lang="ru-RU" b="1" kern="0" dirty="0" smtClean="0">
                <a:solidFill>
                  <a:srgbClr val="002060"/>
                </a:solidFill>
                <a:latin typeface="Arial"/>
                <a:cs typeface="Calibri" panose="020F0502020204030204" pitchFamily="34" charset="0"/>
              </a:rPr>
              <a:t>"Информационная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инфраструктура</a:t>
            </a:r>
            <a:r>
              <a:rPr lang="ru-RU" b="1" kern="0" dirty="0" smtClean="0">
                <a:solidFill>
                  <a:srgbClr val="002060"/>
                </a:solidFill>
                <a:latin typeface="Arial"/>
                <a:cs typeface="Calibri" panose="020F0502020204030204" pitchFamily="34" charset="0"/>
              </a:rPr>
              <a:t>"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648197" y="3258143"/>
            <a:ext cx="2185060" cy="1457158"/>
          </a:xfrm>
          <a:prstGeom prst="roundRect">
            <a:avLst>
              <a:gd name="adj" fmla="val 3968"/>
            </a:avLst>
          </a:prstGeom>
          <a:solidFill>
            <a:srgbClr val="4F81BD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проект "Цифровое государственное управление"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928259" y="3283455"/>
            <a:ext cx="2386941" cy="1459454"/>
          </a:xfrm>
          <a:prstGeom prst="roundRect">
            <a:avLst>
              <a:gd name="adj" fmla="val 3968"/>
            </a:avLst>
          </a:prstGeom>
          <a:solidFill>
            <a:srgbClr val="4F81BD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проект "Информационная безопасность"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86452" y="3283455"/>
            <a:ext cx="1711789" cy="1459610"/>
          </a:xfrm>
          <a:prstGeom prst="roundRect">
            <a:avLst>
              <a:gd name="adj" fmla="val 3968"/>
            </a:avLst>
          </a:prstGeom>
          <a:solidFill>
            <a:srgbClr val="4F81BD">
              <a:alpha val="20000"/>
            </a:srgbClr>
          </a:solidFill>
          <a:ln w="425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проект "</a:t>
            </a:r>
            <a:r>
              <a:rPr kumimoji="0" lang="ru-RU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Цифровы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Calibri" panose="020F0502020204030204" pitchFamily="34" charset="0"/>
              </a:rPr>
              <a:t>технологии"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504" y="4871049"/>
            <a:ext cx="8928992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ru-RU" sz="1400" i="1" dirty="0">
                <a:solidFill>
                  <a:srgbClr val="002060"/>
                </a:solidFill>
                <a:cs typeface="Calibri" panose="020F0502020204030204" pitchFamily="34" charset="0"/>
              </a:rPr>
              <a:t>Паспорт национального проекта </a:t>
            </a:r>
          </a:p>
          <a:p>
            <a:pPr fontAlgn="base">
              <a:spcAft>
                <a:spcPts val="600"/>
              </a:spcAft>
            </a:pPr>
            <a:r>
              <a:rPr lang="ru-RU" sz="1400" i="1" dirty="0">
                <a:solidFill>
                  <a:srgbClr val="002060"/>
                </a:solidFill>
                <a:cs typeface="Calibri" panose="020F0502020204030204" pitchFamily="34" charset="0"/>
              </a:rPr>
              <a:t>Национальная программа "Цифровая экономика Российской Федерации" </a:t>
            </a:r>
          </a:p>
          <a:p>
            <a:pPr fontAlgn="base">
              <a:spcAft>
                <a:spcPts val="600"/>
              </a:spcAft>
            </a:pPr>
            <a:r>
              <a:rPr lang="ru-RU" sz="1400" i="1" dirty="0">
                <a:solidFill>
                  <a:srgbClr val="002060"/>
                </a:solidFill>
                <a:cs typeface="Calibri" panose="020F0502020204030204" pitchFamily="34" charset="0"/>
              </a:rPr>
              <a:t>(утв. протоколом заседания президиума Совета при Президенте Российской Федерации </a:t>
            </a:r>
          </a:p>
          <a:p>
            <a:pPr fontAlgn="base">
              <a:spcAft>
                <a:spcPts val="600"/>
              </a:spcAft>
            </a:pPr>
            <a:r>
              <a:rPr lang="ru-RU" sz="1400" i="1" dirty="0">
                <a:solidFill>
                  <a:srgbClr val="002060"/>
                </a:solidFill>
                <a:cs typeface="Calibri" panose="020F0502020204030204" pitchFamily="34" charset="0"/>
              </a:rPr>
              <a:t>по стратегическому развитию и национальным проектам от 4 июня 2019 г. N 7)</a:t>
            </a:r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2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8" y="-90402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16947" y="-149322"/>
            <a:ext cx="8496300" cy="86409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Подключение социально значимых объектов </a:t>
            </a:r>
            <a:b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к информационно- коммуникационной сети «Интернет»</a:t>
            </a:r>
            <a:b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Группа 3"/>
          <p:cNvGrpSpPr>
            <a:grpSpLocks noChangeAspect="1"/>
          </p:cNvGrpSpPr>
          <p:nvPr/>
        </p:nvGrpSpPr>
        <p:grpSpPr>
          <a:xfrm>
            <a:off x="272587" y="903691"/>
            <a:ext cx="500349" cy="676624"/>
            <a:chOff x="-3091488" y="1996158"/>
            <a:chExt cx="2802947" cy="2810943"/>
          </a:xfrm>
        </p:grpSpPr>
        <p:sp>
          <p:nvSpPr>
            <p:cNvPr id="5" name="Крест 4"/>
            <p:cNvSpPr/>
            <p:nvPr/>
          </p:nvSpPr>
          <p:spPr>
            <a:xfrm>
              <a:off x="-3091488" y="1996158"/>
              <a:ext cx="2802947" cy="2810943"/>
            </a:xfrm>
            <a:prstGeom prst="plus">
              <a:avLst>
                <a:gd name="adj" fmla="val 29430"/>
              </a:avLst>
            </a:prstGeom>
            <a:solidFill>
              <a:srgbClr val="1E3685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-1712715" y="3522314"/>
              <a:ext cx="45719" cy="611719"/>
            </a:xfrm>
            <a:prstGeom prst="rect">
              <a:avLst/>
            </a:pr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Трапеция 6"/>
            <p:cNvSpPr/>
            <p:nvPr/>
          </p:nvSpPr>
          <p:spPr>
            <a:xfrm>
              <a:off x="-1903041" y="4138166"/>
              <a:ext cx="426370" cy="128102"/>
            </a:xfrm>
            <a:prstGeom prst="trapezoid">
              <a:avLst>
                <a:gd name="adj" fmla="val 83525"/>
              </a:avLst>
            </a:pr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-2304764" y="3199121"/>
              <a:ext cx="1260140" cy="100763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Хорда 8"/>
            <p:cNvSpPr/>
            <p:nvPr/>
          </p:nvSpPr>
          <p:spPr>
            <a:xfrm>
              <a:off x="-2218600" y="2629804"/>
              <a:ext cx="1065964" cy="892510"/>
            </a:xfrm>
            <a:prstGeom prst="chord">
              <a:avLst>
                <a:gd name="adj1" fmla="val 1384573"/>
                <a:gd name="adj2" fmla="val 9319396"/>
              </a:avLst>
            </a:pr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-1938801" y="3341915"/>
              <a:ext cx="676058" cy="808864"/>
            </a:xfrm>
            <a:custGeom>
              <a:avLst/>
              <a:gdLst>
                <a:gd name="connsiteX0" fmla="*/ 141514 w 635000"/>
                <a:gd name="connsiteY0" fmla="*/ 776514 h 776514"/>
                <a:gd name="connsiteX1" fmla="*/ 47171 w 635000"/>
                <a:gd name="connsiteY1" fmla="*/ 537028 h 776514"/>
                <a:gd name="connsiteX2" fmla="*/ 326571 w 635000"/>
                <a:gd name="connsiteY2" fmla="*/ 293914 h 776514"/>
                <a:gd name="connsiteX3" fmla="*/ 635000 w 635000"/>
                <a:gd name="connsiteY3" fmla="*/ 0 h 776514"/>
                <a:gd name="connsiteX4" fmla="*/ 381000 w 635000"/>
                <a:gd name="connsiteY4" fmla="*/ 141514 h 776514"/>
                <a:gd name="connsiteX5" fmla="*/ 0 w 635000"/>
                <a:gd name="connsiteY5" fmla="*/ 442685 h 776514"/>
                <a:gd name="connsiteX6" fmla="*/ 141514 w 635000"/>
                <a:gd name="connsiteY6" fmla="*/ 776514 h 776514"/>
                <a:gd name="connsiteX0" fmla="*/ 156986 w 650472"/>
                <a:gd name="connsiteY0" fmla="*/ 776514 h 776514"/>
                <a:gd name="connsiteX1" fmla="*/ 62643 w 650472"/>
                <a:gd name="connsiteY1" fmla="*/ 537028 h 776514"/>
                <a:gd name="connsiteX2" fmla="*/ 342043 w 650472"/>
                <a:gd name="connsiteY2" fmla="*/ 293914 h 776514"/>
                <a:gd name="connsiteX3" fmla="*/ 650472 w 650472"/>
                <a:gd name="connsiteY3" fmla="*/ 0 h 776514"/>
                <a:gd name="connsiteX4" fmla="*/ 396472 w 650472"/>
                <a:gd name="connsiteY4" fmla="*/ 141514 h 776514"/>
                <a:gd name="connsiteX5" fmla="*/ 15472 w 650472"/>
                <a:gd name="connsiteY5" fmla="*/ 442685 h 776514"/>
                <a:gd name="connsiteX6" fmla="*/ 156986 w 650472"/>
                <a:gd name="connsiteY6" fmla="*/ 776514 h 776514"/>
                <a:gd name="connsiteX0" fmla="*/ 114230 w 654887"/>
                <a:gd name="connsiteY0" fmla="*/ 783771 h 783771"/>
                <a:gd name="connsiteX1" fmla="*/ 67058 w 654887"/>
                <a:gd name="connsiteY1" fmla="*/ 537028 h 783771"/>
                <a:gd name="connsiteX2" fmla="*/ 346458 w 654887"/>
                <a:gd name="connsiteY2" fmla="*/ 293914 h 783771"/>
                <a:gd name="connsiteX3" fmla="*/ 654887 w 654887"/>
                <a:gd name="connsiteY3" fmla="*/ 0 h 783771"/>
                <a:gd name="connsiteX4" fmla="*/ 400887 w 654887"/>
                <a:gd name="connsiteY4" fmla="*/ 141514 h 783771"/>
                <a:gd name="connsiteX5" fmla="*/ 19887 w 654887"/>
                <a:gd name="connsiteY5" fmla="*/ 442685 h 783771"/>
                <a:gd name="connsiteX6" fmla="*/ 114230 w 654887"/>
                <a:gd name="connsiteY6" fmla="*/ 783771 h 783771"/>
                <a:gd name="connsiteX0" fmla="*/ 114230 w 654887"/>
                <a:gd name="connsiteY0" fmla="*/ 783771 h 786930"/>
                <a:gd name="connsiteX1" fmla="*/ 67058 w 654887"/>
                <a:gd name="connsiteY1" fmla="*/ 537028 h 786930"/>
                <a:gd name="connsiteX2" fmla="*/ 346458 w 654887"/>
                <a:gd name="connsiteY2" fmla="*/ 293914 h 786930"/>
                <a:gd name="connsiteX3" fmla="*/ 654887 w 654887"/>
                <a:gd name="connsiteY3" fmla="*/ 0 h 786930"/>
                <a:gd name="connsiteX4" fmla="*/ 400887 w 654887"/>
                <a:gd name="connsiteY4" fmla="*/ 141514 h 786930"/>
                <a:gd name="connsiteX5" fmla="*/ 19887 w 654887"/>
                <a:gd name="connsiteY5" fmla="*/ 442685 h 786930"/>
                <a:gd name="connsiteX6" fmla="*/ 114230 w 654887"/>
                <a:gd name="connsiteY6" fmla="*/ 783771 h 786930"/>
                <a:gd name="connsiteX0" fmla="*/ 113464 w 654121"/>
                <a:gd name="connsiteY0" fmla="*/ 783771 h 786930"/>
                <a:gd name="connsiteX1" fmla="*/ 66292 w 654121"/>
                <a:gd name="connsiteY1" fmla="*/ 537028 h 786930"/>
                <a:gd name="connsiteX2" fmla="*/ 345692 w 654121"/>
                <a:gd name="connsiteY2" fmla="*/ 293914 h 786930"/>
                <a:gd name="connsiteX3" fmla="*/ 654121 w 654121"/>
                <a:gd name="connsiteY3" fmla="*/ 0 h 786930"/>
                <a:gd name="connsiteX4" fmla="*/ 400121 w 654121"/>
                <a:gd name="connsiteY4" fmla="*/ 141514 h 786930"/>
                <a:gd name="connsiteX5" fmla="*/ 19121 w 654121"/>
                <a:gd name="connsiteY5" fmla="*/ 442685 h 786930"/>
                <a:gd name="connsiteX6" fmla="*/ 113464 w 654121"/>
                <a:gd name="connsiteY6" fmla="*/ 783771 h 786930"/>
                <a:gd name="connsiteX0" fmla="*/ 128144 w 668801"/>
                <a:gd name="connsiteY0" fmla="*/ 783771 h 786930"/>
                <a:gd name="connsiteX1" fmla="*/ 80972 w 668801"/>
                <a:gd name="connsiteY1" fmla="*/ 537028 h 786930"/>
                <a:gd name="connsiteX2" fmla="*/ 360372 w 668801"/>
                <a:gd name="connsiteY2" fmla="*/ 293914 h 786930"/>
                <a:gd name="connsiteX3" fmla="*/ 668801 w 668801"/>
                <a:gd name="connsiteY3" fmla="*/ 0 h 786930"/>
                <a:gd name="connsiteX4" fmla="*/ 414801 w 668801"/>
                <a:gd name="connsiteY4" fmla="*/ 141514 h 786930"/>
                <a:gd name="connsiteX5" fmla="*/ 33801 w 668801"/>
                <a:gd name="connsiteY5" fmla="*/ 442685 h 786930"/>
                <a:gd name="connsiteX6" fmla="*/ 128144 w 668801"/>
                <a:gd name="connsiteY6" fmla="*/ 783771 h 786930"/>
                <a:gd name="connsiteX0" fmla="*/ 128144 w 668801"/>
                <a:gd name="connsiteY0" fmla="*/ 783771 h 786930"/>
                <a:gd name="connsiteX1" fmla="*/ 80972 w 668801"/>
                <a:gd name="connsiteY1" fmla="*/ 537028 h 786930"/>
                <a:gd name="connsiteX2" fmla="*/ 360372 w 668801"/>
                <a:gd name="connsiteY2" fmla="*/ 293914 h 786930"/>
                <a:gd name="connsiteX3" fmla="*/ 668801 w 668801"/>
                <a:gd name="connsiteY3" fmla="*/ 0 h 786930"/>
                <a:gd name="connsiteX4" fmla="*/ 414801 w 668801"/>
                <a:gd name="connsiteY4" fmla="*/ 141514 h 786930"/>
                <a:gd name="connsiteX5" fmla="*/ 33801 w 668801"/>
                <a:gd name="connsiteY5" fmla="*/ 442685 h 786930"/>
                <a:gd name="connsiteX6" fmla="*/ 128144 w 668801"/>
                <a:gd name="connsiteY6" fmla="*/ 783771 h 786930"/>
                <a:gd name="connsiteX0" fmla="*/ 128144 w 668801"/>
                <a:gd name="connsiteY0" fmla="*/ 783771 h 787035"/>
                <a:gd name="connsiteX1" fmla="*/ 80972 w 668801"/>
                <a:gd name="connsiteY1" fmla="*/ 537028 h 787035"/>
                <a:gd name="connsiteX2" fmla="*/ 360372 w 668801"/>
                <a:gd name="connsiteY2" fmla="*/ 293914 h 787035"/>
                <a:gd name="connsiteX3" fmla="*/ 668801 w 668801"/>
                <a:gd name="connsiteY3" fmla="*/ 0 h 787035"/>
                <a:gd name="connsiteX4" fmla="*/ 414801 w 668801"/>
                <a:gd name="connsiteY4" fmla="*/ 141514 h 787035"/>
                <a:gd name="connsiteX5" fmla="*/ 33801 w 668801"/>
                <a:gd name="connsiteY5" fmla="*/ 442685 h 787035"/>
                <a:gd name="connsiteX6" fmla="*/ 128144 w 668801"/>
                <a:gd name="connsiteY6" fmla="*/ 783771 h 787035"/>
                <a:gd name="connsiteX0" fmla="*/ 128144 w 668801"/>
                <a:gd name="connsiteY0" fmla="*/ 783771 h 787035"/>
                <a:gd name="connsiteX1" fmla="*/ 80972 w 668801"/>
                <a:gd name="connsiteY1" fmla="*/ 537028 h 787035"/>
                <a:gd name="connsiteX2" fmla="*/ 360372 w 668801"/>
                <a:gd name="connsiteY2" fmla="*/ 293914 h 787035"/>
                <a:gd name="connsiteX3" fmla="*/ 668801 w 668801"/>
                <a:gd name="connsiteY3" fmla="*/ 0 h 787035"/>
                <a:gd name="connsiteX4" fmla="*/ 414801 w 668801"/>
                <a:gd name="connsiteY4" fmla="*/ 141514 h 787035"/>
                <a:gd name="connsiteX5" fmla="*/ 33801 w 668801"/>
                <a:gd name="connsiteY5" fmla="*/ 442685 h 787035"/>
                <a:gd name="connsiteX6" fmla="*/ 128144 w 668801"/>
                <a:gd name="connsiteY6" fmla="*/ 783771 h 787035"/>
                <a:gd name="connsiteX0" fmla="*/ 128144 w 668801"/>
                <a:gd name="connsiteY0" fmla="*/ 783771 h 787035"/>
                <a:gd name="connsiteX1" fmla="*/ 80972 w 668801"/>
                <a:gd name="connsiteY1" fmla="*/ 537028 h 787035"/>
                <a:gd name="connsiteX2" fmla="*/ 360372 w 668801"/>
                <a:gd name="connsiteY2" fmla="*/ 293914 h 787035"/>
                <a:gd name="connsiteX3" fmla="*/ 668801 w 668801"/>
                <a:gd name="connsiteY3" fmla="*/ 0 h 787035"/>
                <a:gd name="connsiteX4" fmla="*/ 414801 w 668801"/>
                <a:gd name="connsiteY4" fmla="*/ 141514 h 787035"/>
                <a:gd name="connsiteX5" fmla="*/ 33801 w 668801"/>
                <a:gd name="connsiteY5" fmla="*/ 442685 h 787035"/>
                <a:gd name="connsiteX6" fmla="*/ 128144 w 668801"/>
                <a:gd name="connsiteY6" fmla="*/ 783771 h 787035"/>
                <a:gd name="connsiteX0" fmla="*/ 128144 w 668801"/>
                <a:gd name="connsiteY0" fmla="*/ 783771 h 787035"/>
                <a:gd name="connsiteX1" fmla="*/ 80972 w 668801"/>
                <a:gd name="connsiteY1" fmla="*/ 537028 h 787035"/>
                <a:gd name="connsiteX2" fmla="*/ 360372 w 668801"/>
                <a:gd name="connsiteY2" fmla="*/ 293914 h 787035"/>
                <a:gd name="connsiteX3" fmla="*/ 668801 w 668801"/>
                <a:gd name="connsiteY3" fmla="*/ 0 h 787035"/>
                <a:gd name="connsiteX4" fmla="*/ 414801 w 668801"/>
                <a:gd name="connsiteY4" fmla="*/ 141514 h 787035"/>
                <a:gd name="connsiteX5" fmla="*/ 33801 w 668801"/>
                <a:gd name="connsiteY5" fmla="*/ 442685 h 787035"/>
                <a:gd name="connsiteX6" fmla="*/ 128144 w 668801"/>
                <a:gd name="connsiteY6" fmla="*/ 783771 h 787035"/>
                <a:gd name="connsiteX0" fmla="*/ 128144 w 668801"/>
                <a:gd name="connsiteY0" fmla="*/ 783771 h 787035"/>
                <a:gd name="connsiteX1" fmla="*/ 80972 w 668801"/>
                <a:gd name="connsiteY1" fmla="*/ 537028 h 787035"/>
                <a:gd name="connsiteX2" fmla="*/ 360372 w 668801"/>
                <a:gd name="connsiteY2" fmla="*/ 293914 h 787035"/>
                <a:gd name="connsiteX3" fmla="*/ 668801 w 668801"/>
                <a:gd name="connsiteY3" fmla="*/ 0 h 787035"/>
                <a:gd name="connsiteX4" fmla="*/ 414801 w 668801"/>
                <a:gd name="connsiteY4" fmla="*/ 141514 h 787035"/>
                <a:gd name="connsiteX5" fmla="*/ 33801 w 668801"/>
                <a:gd name="connsiteY5" fmla="*/ 442685 h 787035"/>
                <a:gd name="connsiteX6" fmla="*/ 128144 w 668801"/>
                <a:gd name="connsiteY6" fmla="*/ 783771 h 787035"/>
                <a:gd name="connsiteX0" fmla="*/ 128144 w 668801"/>
                <a:gd name="connsiteY0" fmla="*/ 783771 h 787035"/>
                <a:gd name="connsiteX1" fmla="*/ 80972 w 668801"/>
                <a:gd name="connsiteY1" fmla="*/ 537028 h 787035"/>
                <a:gd name="connsiteX2" fmla="*/ 360372 w 668801"/>
                <a:gd name="connsiteY2" fmla="*/ 293914 h 787035"/>
                <a:gd name="connsiteX3" fmla="*/ 668801 w 668801"/>
                <a:gd name="connsiteY3" fmla="*/ 0 h 787035"/>
                <a:gd name="connsiteX4" fmla="*/ 414801 w 668801"/>
                <a:gd name="connsiteY4" fmla="*/ 141514 h 787035"/>
                <a:gd name="connsiteX5" fmla="*/ 33801 w 668801"/>
                <a:gd name="connsiteY5" fmla="*/ 442685 h 787035"/>
                <a:gd name="connsiteX6" fmla="*/ 128144 w 668801"/>
                <a:gd name="connsiteY6" fmla="*/ 783771 h 787035"/>
                <a:gd name="connsiteX0" fmla="*/ 128144 w 676058"/>
                <a:gd name="connsiteY0" fmla="*/ 805543 h 808807"/>
                <a:gd name="connsiteX1" fmla="*/ 80972 w 676058"/>
                <a:gd name="connsiteY1" fmla="*/ 558800 h 808807"/>
                <a:gd name="connsiteX2" fmla="*/ 360372 w 676058"/>
                <a:gd name="connsiteY2" fmla="*/ 315686 h 808807"/>
                <a:gd name="connsiteX3" fmla="*/ 676058 w 676058"/>
                <a:gd name="connsiteY3" fmla="*/ 0 h 808807"/>
                <a:gd name="connsiteX4" fmla="*/ 414801 w 676058"/>
                <a:gd name="connsiteY4" fmla="*/ 163286 h 808807"/>
                <a:gd name="connsiteX5" fmla="*/ 33801 w 676058"/>
                <a:gd name="connsiteY5" fmla="*/ 464457 h 808807"/>
                <a:gd name="connsiteX6" fmla="*/ 128144 w 676058"/>
                <a:gd name="connsiteY6" fmla="*/ 805543 h 808807"/>
                <a:gd name="connsiteX0" fmla="*/ 128144 w 676058"/>
                <a:gd name="connsiteY0" fmla="*/ 805543 h 808807"/>
                <a:gd name="connsiteX1" fmla="*/ 80972 w 676058"/>
                <a:gd name="connsiteY1" fmla="*/ 558800 h 808807"/>
                <a:gd name="connsiteX2" fmla="*/ 360372 w 676058"/>
                <a:gd name="connsiteY2" fmla="*/ 315686 h 808807"/>
                <a:gd name="connsiteX3" fmla="*/ 676058 w 676058"/>
                <a:gd name="connsiteY3" fmla="*/ 0 h 808807"/>
                <a:gd name="connsiteX4" fmla="*/ 465601 w 676058"/>
                <a:gd name="connsiteY4" fmla="*/ 181429 h 808807"/>
                <a:gd name="connsiteX5" fmla="*/ 33801 w 676058"/>
                <a:gd name="connsiteY5" fmla="*/ 464457 h 808807"/>
                <a:gd name="connsiteX6" fmla="*/ 128144 w 676058"/>
                <a:gd name="connsiteY6" fmla="*/ 805543 h 808807"/>
                <a:gd name="connsiteX0" fmla="*/ 128144 w 676058"/>
                <a:gd name="connsiteY0" fmla="*/ 805543 h 808807"/>
                <a:gd name="connsiteX1" fmla="*/ 80972 w 676058"/>
                <a:gd name="connsiteY1" fmla="*/ 558800 h 808807"/>
                <a:gd name="connsiteX2" fmla="*/ 360372 w 676058"/>
                <a:gd name="connsiteY2" fmla="*/ 315686 h 808807"/>
                <a:gd name="connsiteX3" fmla="*/ 676058 w 676058"/>
                <a:gd name="connsiteY3" fmla="*/ 0 h 808807"/>
                <a:gd name="connsiteX4" fmla="*/ 458344 w 676058"/>
                <a:gd name="connsiteY4" fmla="*/ 159658 h 808807"/>
                <a:gd name="connsiteX5" fmla="*/ 33801 w 676058"/>
                <a:gd name="connsiteY5" fmla="*/ 464457 h 808807"/>
                <a:gd name="connsiteX6" fmla="*/ 128144 w 676058"/>
                <a:gd name="connsiteY6" fmla="*/ 805543 h 808807"/>
                <a:gd name="connsiteX0" fmla="*/ 128144 w 676058"/>
                <a:gd name="connsiteY0" fmla="*/ 805543 h 808807"/>
                <a:gd name="connsiteX1" fmla="*/ 80972 w 676058"/>
                <a:gd name="connsiteY1" fmla="*/ 558800 h 808807"/>
                <a:gd name="connsiteX2" fmla="*/ 360372 w 676058"/>
                <a:gd name="connsiteY2" fmla="*/ 315686 h 808807"/>
                <a:gd name="connsiteX3" fmla="*/ 676058 w 676058"/>
                <a:gd name="connsiteY3" fmla="*/ 0 h 808807"/>
                <a:gd name="connsiteX4" fmla="*/ 458344 w 676058"/>
                <a:gd name="connsiteY4" fmla="*/ 159658 h 808807"/>
                <a:gd name="connsiteX5" fmla="*/ 33801 w 676058"/>
                <a:gd name="connsiteY5" fmla="*/ 464457 h 808807"/>
                <a:gd name="connsiteX6" fmla="*/ 128144 w 676058"/>
                <a:gd name="connsiteY6" fmla="*/ 805543 h 808807"/>
                <a:gd name="connsiteX0" fmla="*/ 128144 w 676058"/>
                <a:gd name="connsiteY0" fmla="*/ 805543 h 808414"/>
                <a:gd name="connsiteX1" fmla="*/ 80972 w 676058"/>
                <a:gd name="connsiteY1" fmla="*/ 529772 h 808414"/>
                <a:gd name="connsiteX2" fmla="*/ 360372 w 676058"/>
                <a:gd name="connsiteY2" fmla="*/ 315686 h 808414"/>
                <a:gd name="connsiteX3" fmla="*/ 676058 w 676058"/>
                <a:gd name="connsiteY3" fmla="*/ 0 h 808414"/>
                <a:gd name="connsiteX4" fmla="*/ 458344 w 676058"/>
                <a:gd name="connsiteY4" fmla="*/ 159658 h 808414"/>
                <a:gd name="connsiteX5" fmla="*/ 33801 w 676058"/>
                <a:gd name="connsiteY5" fmla="*/ 464457 h 808414"/>
                <a:gd name="connsiteX6" fmla="*/ 128144 w 676058"/>
                <a:gd name="connsiteY6" fmla="*/ 805543 h 808414"/>
                <a:gd name="connsiteX0" fmla="*/ 128144 w 676058"/>
                <a:gd name="connsiteY0" fmla="*/ 805543 h 808864"/>
                <a:gd name="connsiteX1" fmla="*/ 73715 w 676058"/>
                <a:gd name="connsiteY1" fmla="*/ 562429 h 808864"/>
                <a:gd name="connsiteX2" fmla="*/ 360372 w 676058"/>
                <a:gd name="connsiteY2" fmla="*/ 315686 h 808864"/>
                <a:gd name="connsiteX3" fmla="*/ 676058 w 676058"/>
                <a:gd name="connsiteY3" fmla="*/ 0 h 808864"/>
                <a:gd name="connsiteX4" fmla="*/ 458344 w 676058"/>
                <a:gd name="connsiteY4" fmla="*/ 159658 h 808864"/>
                <a:gd name="connsiteX5" fmla="*/ 33801 w 676058"/>
                <a:gd name="connsiteY5" fmla="*/ 464457 h 808864"/>
                <a:gd name="connsiteX6" fmla="*/ 128144 w 676058"/>
                <a:gd name="connsiteY6" fmla="*/ 805543 h 808864"/>
                <a:gd name="connsiteX0" fmla="*/ 128144 w 676058"/>
                <a:gd name="connsiteY0" fmla="*/ 805543 h 808864"/>
                <a:gd name="connsiteX1" fmla="*/ 73715 w 676058"/>
                <a:gd name="connsiteY1" fmla="*/ 562429 h 808864"/>
                <a:gd name="connsiteX2" fmla="*/ 360372 w 676058"/>
                <a:gd name="connsiteY2" fmla="*/ 315686 h 808864"/>
                <a:gd name="connsiteX3" fmla="*/ 676058 w 676058"/>
                <a:gd name="connsiteY3" fmla="*/ 0 h 808864"/>
                <a:gd name="connsiteX4" fmla="*/ 472858 w 676058"/>
                <a:gd name="connsiteY4" fmla="*/ 174172 h 808864"/>
                <a:gd name="connsiteX5" fmla="*/ 33801 w 676058"/>
                <a:gd name="connsiteY5" fmla="*/ 464457 h 808864"/>
                <a:gd name="connsiteX6" fmla="*/ 128144 w 676058"/>
                <a:gd name="connsiteY6" fmla="*/ 805543 h 80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058" h="808864">
                  <a:moveTo>
                    <a:pt x="128144" y="805543"/>
                  </a:moveTo>
                  <a:cubicBezTo>
                    <a:pt x="253934" y="835781"/>
                    <a:pt x="38639" y="651934"/>
                    <a:pt x="73715" y="562429"/>
                  </a:cubicBezTo>
                  <a:cubicBezTo>
                    <a:pt x="119676" y="441476"/>
                    <a:pt x="227324" y="371324"/>
                    <a:pt x="360372" y="315686"/>
                  </a:cubicBezTo>
                  <a:cubicBezTo>
                    <a:pt x="582925" y="214086"/>
                    <a:pt x="660333" y="108857"/>
                    <a:pt x="676058" y="0"/>
                  </a:cubicBezTo>
                  <a:lnTo>
                    <a:pt x="472858" y="174172"/>
                  </a:lnTo>
                  <a:cubicBezTo>
                    <a:pt x="313201" y="267304"/>
                    <a:pt x="142658" y="335038"/>
                    <a:pt x="33801" y="464457"/>
                  </a:cubicBezTo>
                  <a:cubicBezTo>
                    <a:pt x="-67798" y="593875"/>
                    <a:pt x="88230" y="741439"/>
                    <a:pt x="128144" y="805543"/>
                  </a:cubicBezTo>
                  <a:close/>
                </a:path>
              </a:pathLst>
            </a:cu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-2169885" y="2742691"/>
              <a:ext cx="871744" cy="461337"/>
            </a:xfrm>
            <a:custGeom>
              <a:avLst/>
              <a:gdLst>
                <a:gd name="connsiteX0" fmla="*/ 0 w 830943"/>
                <a:gd name="connsiteY0" fmla="*/ 460828 h 460828"/>
                <a:gd name="connsiteX1" fmla="*/ 0 w 830943"/>
                <a:gd name="connsiteY1" fmla="*/ 460828 h 460828"/>
                <a:gd name="connsiteX2" fmla="*/ 72572 w 830943"/>
                <a:gd name="connsiteY2" fmla="*/ 224971 h 460828"/>
                <a:gd name="connsiteX3" fmla="*/ 399143 w 830943"/>
                <a:gd name="connsiteY3" fmla="*/ 0 h 460828"/>
                <a:gd name="connsiteX4" fmla="*/ 830943 w 830943"/>
                <a:gd name="connsiteY4" fmla="*/ 112485 h 460828"/>
                <a:gd name="connsiteX5" fmla="*/ 827315 w 830943"/>
                <a:gd name="connsiteY5" fmla="*/ 261257 h 460828"/>
                <a:gd name="connsiteX6" fmla="*/ 707572 w 830943"/>
                <a:gd name="connsiteY6" fmla="*/ 192314 h 460828"/>
                <a:gd name="connsiteX7" fmla="*/ 751115 w 830943"/>
                <a:gd name="connsiteY7" fmla="*/ 286657 h 460828"/>
                <a:gd name="connsiteX8" fmla="*/ 602343 w 830943"/>
                <a:gd name="connsiteY8" fmla="*/ 239485 h 460828"/>
                <a:gd name="connsiteX9" fmla="*/ 569686 w 830943"/>
                <a:gd name="connsiteY9" fmla="*/ 145143 h 460828"/>
                <a:gd name="connsiteX10" fmla="*/ 330200 w 830943"/>
                <a:gd name="connsiteY10" fmla="*/ 97971 h 460828"/>
                <a:gd name="connsiteX11" fmla="*/ 83458 w 830943"/>
                <a:gd name="connsiteY11" fmla="*/ 457200 h 460828"/>
                <a:gd name="connsiteX12" fmla="*/ 0 w 830943"/>
                <a:gd name="connsiteY12" fmla="*/ 460828 h 460828"/>
                <a:gd name="connsiteX0" fmla="*/ 0 w 830943"/>
                <a:gd name="connsiteY0" fmla="*/ 460828 h 460828"/>
                <a:gd name="connsiteX1" fmla="*/ 0 w 830943"/>
                <a:gd name="connsiteY1" fmla="*/ 460828 h 460828"/>
                <a:gd name="connsiteX2" fmla="*/ 72572 w 830943"/>
                <a:gd name="connsiteY2" fmla="*/ 224971 h 460828"/>
                <a:gd name="connsiteX3" fmla="*/ 399143 w 830943"/>
                <a:gd name="connsiteY3" fmla="*/ 0 h 460828"/>
                <a:gd name="connsiteX4" fmla="*/ 830943 w 830943"/>
                <a:gd name="connsiteY4" fmla="*/ 112485 h 460828"/>
                <a:gd name="connsiteX5" fmla="*/ 827315 w 830943"/>
                <a:gd name="connsiteY5" fmla="*/ 261257 h 460828"/>
                <a:gd name="connsiteX6" fmla="*/ 707572 w 830943"/>
                <a:gd name="connsiteY6" fmla="*/ 192314 h 460828"/>
                <a:gd name="connsiteX7" fmla="*/ 751115 w 830943"/>
                <a:gd name="connsiteY7" fmla="*/ 286657 h 460828"/>
                <a:gd name="connsiteX8" fmla="*/ 602343 w 830943"/>
                <a:gd name="connsiteY8" fmla="*/ 239485 h 460828"/>
                <a:gd name="connsiteX9" fmla="*/ 569686 w 830943"/>
                <a:gd name="connsiteY9" fmla="*/ 145143 h 460828"/>
                <a:gd name="connsiteX10" fmla="*/ 330200 w 830943"/>
                <a:gd name="connsiteY10" fmla="*/ 97971 h 460828"/>
                <a:gd name="connsiteX11" fmla="*/ 83458 w 830943"/>
                <a:gd name="connsiteY11" fmla="*/ 457200 h 460828"/>
                <a:gd name="connsiteX12" fmla="*/ 0 w 830943"/>
                <a:gd name="connsiteY12" fmla="*/ 460828 h 460828"/>
                <a:gd name="connsiteX0" fmla="*/ 0 w 830943"/>
                <a:gd name="connsiteY0" fmla="*/ 460828 h 460828"/>
                <a:gd name="connsiteX1" fmla="*/ 0 w 830943"/>
                <a:gd name="connsiteY1" fmla="*/ 460828 h 460828"/>
                <a:gd name="connsiteX2" fmla="*/ 72572 w 830943"/>
                <a:gd name="connsiteY2" fmla="*/ 224971 h 460828"/>
                <a:gd name="connsiteX3" fmla="*/ 399143 w 830943"/>
                <a:gd name="connsiteY3" fmla="*/ 0 h 460828"/>
                <a:gd name="connsiteX4" fmla="*/ 830943 w 830943"/>
                <a:gd name="connsiteY4" fmla="*/ 112485 h 460828"/>
                <a:gd name="connsiteX5" fmla="*/ 827315 w 830943"/>
                <a:gd name="connsiteY5" fmla="*/ 261257 h 460828"/>
                <a:gd name="connsiteX6" fmla="*/ 707572 w 830943"/>
                <a:gd name="connsiteY6" fmla="*/ 192314 h 460828"/>
                <a:gd name="connsiteX7" fmla="*/ 751115 w 830943"/>
                <a:gd name="connsiteY7" fmla="*/ 286657 h 460828"/>
                <a:gd name="connsiteX8" fmla="*/ 602343 w 830943"/>
                <a:gd name="connsiteY8" fmla="*/ 239485 h 460828"/>
                <a:gd name="connsiteX9" fmla="*/ 569686 w 830943"/>
                <a:gd name="connsiteY9" fmla="*/ 145143 h 460828"/>
                <a:gd name="connsiteX10" fmla="*/ 330200 w 830943"/>
                <a:gd name="connsiteY10" fmla="*/ 97971 h 460828"/>
                <a:gd name="connsiteX11" fmla="*/ 83458 w 830943"/>
                <a:gd name="connsiteY11" fmla="*/ 457200 h 460828"/>
                <a:gd name="connsiteX12" fmla="*/ 0 w 830943"/>
                <a:gd name="connsiteY12" fmla="*/ 460828 h 460828"/>
                <a:gd name="connsiteX0" fmla="*/ 0 w 830943"/>
                <a:gd name="connsiteY0" fmla="*/ 460828 h 460828"/>
                <a:gd name="connsiteX1" fmla="*/ 0 w 830943"/>
                <a:gd name="connsiteY1" fmla="*/ 460828 h 460828"/>
                <a:gd name="connsiteX2" fmla="*/ 72572 w 830943"/>
                <a:gd name="connsiteY2" fmla="*/ 224971 h 460828"/>
                <a:gd name="connsiteX3" fmla="*/ 399143 w 830943"/>
                <a:gd name="connsiteY3" fmla="*/ 0 h 460828"/>
                <a:gd name="connsiteX4" fmla="*/ 830943 w 830943"/>
                <a:gd name="connsiteY4" fmla="*/ 112485 h 460828"/>
                <a:gd name="connsiteX5" fmla="*/ 827315 w 830943"/>
                <a:gd name="connsiteY5" fmla="*/ 261257 h 460828"/>
                <a:gd name="connsiteX6" fmla="*/ 707572 w 830943"/>
                <a:gd name="connsiteY6" fmla="*/ 192314 h 460828"/>
                <a:gd name="connsiteX7" fmla="*/ 751115 w 830943"/>
                <a:gd name="connsiteY7" fmla="*/ 286657 h 460828"/>
                <a:gd name="connsiteX8" fmla="*/ 602343 w 830943"/>
                <a:gd name="connsiteY8" fmla="*/ 239485 h 460828"/>
                <a:gd name="connsiteX9" fmla="*/ 569686 w 830943"/>
                <a:gd name="connsiteY9" fmla="*/ 145143 h 460828"/>
                <a:gd name="connsiteX10" fmla="*/ 330200 w 830943"/>
                <a:gd name="connsiteY10" fmla="*/ 97971 h 460828"/>
                <a:gd name="connsiteX11" fmla="*/ 83458 w 830943"/>
                <a:gd name="connsiteY11" fmla="*/ 457200 h 460828"/>
                <a:gd name="connsiteX12" fmla="*/ 0 w 830943"/>
                <a:gd name="connsiteY12" fmla="*/ 460828 h 460828"/>
                <a:gd name="connsiteX0" fmla="*/ 0 w 830943"/>
                <a:gd name="connsiteY0" fmla="*/ 461148 h 461148"/>
                <a:gd name="connsiteX1" fmla="*/ 0 w 830943"/>
                <a:gd name="connsiteY1" fmla="*/ 461148 h 461148"/>
                <a:gd name="connsiteX2" fmla="*/ 72572 w 830943"/>
                <a:gd name="connsiteY2" fmla="*/ 225291 h 461148"/>
                <a:gd name="connsiteX3" fmla="*/ 399143 w 830943"/>
                <a:gd name="connsiteY3" fmla="*/ 320 h 461148"/>
                <a:gd name="connsiteX4" fmla="*/ 830943 w 830943"/>
                <a:gd name="connsiteY4" fmla="*/ 112805 h 461148"/>
                <a:gd name="connsiteX5" fmla="*/ 827315 w 830943"/>
                <a:gd name="connsiteY5" fmla="*/ 261577 h 461148"/>
                <a:gd name="connsiteX6" fmla="*/ 707572 w 830943"/>
                <a:gd name="connsiteY6" fmla="*/ 192634 h 461148"/>
                <a:gd name="connsiteX7" fmla="*/ 751115 w 830943"/>
                <a:gd name="connsiteY7" fmla="*/ 286977 h 461148"/>
                <a:gd name="connsiteX8" fmla="*/ 602343 w 830943"/>
                <a:gd name="connsiteY8" fmla="*/ 239805 h 461148"/>
                <a:gd name="connsiteX9" fmla="*/ 569686 w 830943"/>
                <a:gd name="connsiteY9" fmla="*/ 145463 h 461148"/>
                <a:gd name="connsiteX10" fmla="*/ 330200 w 830943"/>
                <a:gd name="connsiteY10" fmla="*/ 98291 h 461148"/>
                <a:gd name="connsiteX11" fmla="*/ 83458 w 830943"/>
                <a:gd name="connsiteY11" fmla="*/ 457520 h 461148"/>
                <a:gd name="connsiteX12" fmla="*/ 0 w 830943"/>
                <a:gd name="connsiteY12" fmla="*/ 461148 h 461148"/>
                <a:gd name="connsiteX0" fmla="*/ 0 w 830943"/>
                <a:gd name="connsiteY0" fmla="*/ 461212 h 461212"/>
                <a:gd name="connsiteX1" fmla="*/ 0 w 830943"/>
                <a:gd name="connsiteY1" fmla="*/ 461212 h 461212"/>
                <a:gd name="connsiteX2" fmla="*/ 72572 w 830943"/>
                <a:gd name="connsiteY2" fmla="*/ 225355 h 461212"/>
                <a:gd name="connsiteX3" fmla="*/ 399143 w 830943"/>
                <a:gd name="connsiteY3" fmla="*/ 384 h 461212"/>
                <a:gd name="connsiteX4" fmla="*/ 830943 w 830943"/>
                <a:gd name="connsiteY4" fmla="*/ 112869 h 461212"/>
                <a:gd name="connsiteX5" fmla="*/ 827315 w 830943"/>
                <a:gd name="connsiteY5" fmla="*/ 261641 h 461212"/>
                <a:gd name="connsiteX6" fmla="*/ 707572 w 830943"/>
                <a:gd name="connsiteY6" fmla="*/ 192698 h 461212"/>
                <a:gd name="connsiteX7" fmla="*/ 751115 w 830943"/>
                <a:gd name="connsiteY7" fmla="*/ 287041 h 461212"/>
                <a:gd name="connsiteX8" fmla="*/ 602343 w 830943"/>
                <a:gd name="connsiteY8" fmla="*/ 239869 h 461212"/>
                <a:gd name="connsiteX9" fmla="*/ 569686 w 830943"/>
                <a:gd name="connsiteY9" fmla="*/ 145527 h 461212"/>
                <a:gd name="connsiteX10" fmla="*/ 330200 w 830943"/>
                <a:gd name="connsiteY10" fmla="*/ 98355 h 461212"/>
                <a:gd name="connsiteX11" fmla="*/ 83458 w 830943"/>
                <a:gd name="connsiteY11" fmla="*/ 457584 h 461212"/>
                <a:gd name="connsiteX12" fmla="*/ 0 w 830943"/>
                <a:gd name="connsiteY12" fmla="*/ 461212 h 461212"/>
                <a:gd name="connsiteX0" fmla="*/ 0 w 858778"/>
                <a:gd name="connsiteY0" fmla="*/ 461212 h 461212"/>
                <a:gd name="connsiteX1" fmla="*/ 0 w 858778"/>
                <a:gd name="connsiteY1" fmla="*/ 461212 h 461212"/>
                <a:gd name="connsiteX2" fmla="*/ 72572 w 858778"/>
                <a:gd name="connsiteY2" fmla="*/ 225355 h 461212"/>
                <a:gd name="connsiteX3" fmla="*/ 399143 w 858778"/>
                <a:gd name="connsiteY3" fmla="*/ 384 h 461212"/>
                <a:gd name="connsiteX4" fmla="*/ 830943 w 858778"/>
                <a:gd name="connsiteY4" fmla="*/ 112869 h 461212"/>
                <a:gd name="connsiteX5" fmla="*/ 827315 w 858778"/>
                <a:gd name="connsiteY5" fmla="*/ 261641 h 461212"/>
                <a:gd name="connsiteX6" fmla="*/ 707572 w 858778"/>
                <a:gd name="connsiteY6" fmla="*/ 192698 h 461212"/>
                <a:gd name="connsiteX7" fmla="*/ 751115 w 858778"/>
                <a:gd name="connsiteY7" fmla="*/ 287041 h 461212"/>
                <a:gd name="connsiteX8" fmla="*/ 602343 w 858778"/>
                <a:gd name="connsiteY8" fmla="*/ 239869 h 461212"/>
                <a:gd name="connsiteX9" fmla="*/ 569686 w 858778"/>
                <a:gd name="connsiteY9" fmla="*/ 145527 h 461212"/>
                <a:gd name="connsiteX10" fmla="*/ 330200 w 858778"/>
                <a:gd name="connsiteY10" fmla="*/ 98355 h 461212"/>
                <a:gd name="connsiteX11" fmla="*/ 83458 w 858778"/>
                <a:gd name="connsiteY11" fmla="*/ 457584 h 461212"/>
                <a:gd name="connsiteX12" fmla="*/ 0 w 858778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98355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98355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98355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98355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98355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98355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98355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116497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116497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212 h 461212"/>
                <a:gd name="connsiteX1" fmla="*/ 0 w 871744"/>
                <a:gd name="connsiteY1" fmla="*/ 461212 h 461212"/>
                <a:gd name="connsiteX2" fmla="*/ 72572 w 871744"/>
                <a:gd name="connsiteY2" fmla="*/ 225355 h 461212"/>
                <a:gd name="connsiteX3" fmla="*/ 399143 w 871744"/>
                <a:gd name="connsiteY3" fmla="*/ 384 h 461212"/>
                <a:gd name="connsiteX4" fmla="*/ 830943 w 871744"/>
                <a:gd name="connsiteY4" fmla="*/ 112869 h 461212"/>
                <a:gd name="connsiteX5" fmla="*/ 827315 w 871744"/>
                <a:gd name="connsiteY5" fmla="*/ 261641 h 461212"/>
                <a:gd name="connsiteX6" fmla="*/ 707572 w 871744"/>
                <a:gd name="connsiteY6" fmla="*/ 192698 h 461212"/>
                <a:gd name="connsiteX7" fmla="*/ 751115 w 871744"/>
                <a:gd name="connsiteY7" fmla="*/ 287041 h 461212"/>
                <a:gd name="connsiteX8" fmla="*/ 602343 w 871744"/>
                <a:gd name="connsiteY8" fmla="*/ 239869 h 461212"/>
                <a:gd name="connsiteX9" fmla="*/ 569686 w 871744"/>
                <a:gd name="connsiteY9" fmla="*/ 145527 h 461212"/>
                <a:gd name="connsiteX10" fmla="*/ 330200 w 871744"/>
                <a:gd name="connsiteY10" fmla="*/ 116497 h 461212"/>
                <a:gd name="connsiteX11" fmla="*/ 83458 w 871744"/>
                <a:gd name="connsiteY11" fmla="*/ 457584 h 461212"/>
                <a:gd name="connsiteX12" fmla="*/ 0 w 871744"/>
                <a:gd name="connsiteY12" fmla="*/ 461212 h 461212"/>
                <a:gd name="connsiteX0" fmla="*/ 0 w 871744"/>
                <a:gd name="connsiteY0" fmla="*/ 461337 h 461337"/>
                <a:gd name="connsiteX1" fmla="*/ 0 w 871744"/>
                <a:gd name="connsiteY1" fmla="*/ 461337 h 461337"/>
                <a:gd name="connsiteX2" fmla="*/ 72572 w 871744"/>
                <a:gd name="connsiteY2" fmla="*/ 225480 h 461337"/>
                <a:gd name="connsiteX3" fmla="*/ 399143 w 871744"/>
                <a:gd name="connsiteY3" fmla="*/ 509 h 461337"/>
                <a:gd name="connsiteX4" fmla="*/ 830943 w 871744"/>
                <a:gd name="connsiteY4" fmla="*/ 112994 h 461337"/>
                <a:gd name="connsiteX5" fmla="*/ 827315 w 871744"/>
                <a:gd name="connsiteY5" fmla="*/ 261766 h 461337"/>
                <a:gd name="connsiteX6" fmla="*/ 707572 w 871744"/>
                <a:gd name="connsiteY6" fmla="*/ 192823 h 461337"/>
                <a:gd name="connsiteX7" fmla="*/ 751115 w 871744"/>
                <a:gd name="connsiteY7" fmla="*/ 287166 h 461337"/>
                <a:gd name="connsiteX8" fmla="*/ 602343 w 871744"/>
                <a:gd name="connsiteY8" fmla="*/ 239994 h 461337"/>
                <a:gd name="connsiteX9" fmla="*/ 569686 w 871744"/>
                <a:gd name="connsiteY9" fmla="*/ 145652 h 461337"/>
                <a:gd name="connsiteX10" fmla="*/ 330200 w 871744"/>
                <a:gd name="connsiteY10" fmla="*/ 116622 h 461337"/>
                <a:gd name="connsiteX11" fmla="*/ 83458 w 871744"/>
                <a:gd name="connsiteY11" fmla="*/ 457709 h 461337"/>
                <a:gd name="connsiteX12" fmla="*/ 0 w 871744"/>
                <a:gd name="connsiteY12" fmla="*/ 461337 h 46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1744" h="461337">
                  <a:moveTo>
                    <a:pt x="0" y="461337"/>
                  </a:moveTo>
                  <a:lnTo>
                    <a:pt x="0" y="461337"/>
                  </a:lnTo>
                  <a:cubicBezTo>
                    <a:pt x="24191" y="382718"/>
                    <a:pt x="12095" y="304099"/>
                    <a:pt x="72572" y="225480"/>
                  </a:cubicBezTo>
                  <a:cubicBezTo>
                    <a:pt x="152401" y="85176"/>
                    <a:pt x="279400" y="17441"/>
                    <a:pt x="399143" y="509"/>
                  </a:cubicBezTo>
                  <a:cubicBezTo>
                    <a:pt x="568476" y="-5539"/>
                    <a:pt x="716038" y="42843"/>
                    <a:pt x="830943" y="112994"/>
                  </a:cubicBezTo>
                  <a:cubicBezTo>
                    <a:pt x="895048" y="202499"/>
                    <a:pt x="875695" y="244832"/>
                    <a:pt x="827315" y="261766"/>
                  </a:cubicBezTo>
                  <a:lnTo>
                    <a:pt x="707572" y="192823"/>
                  </a:lnTo>
                  <a:lnTo>
                    <a:pt x="751115" y="287166"/>
                  </a:lnTo>
                  <a:cubicBezTo>
                    <a:pt x="683381" y="289585"/>
                    <a:pt x="630162" y="277490"/>
                    <a:pt x="602343" y="239994"/>
                  </a:cubicBezTo>
                  <a:lnTo>
                    <a:pt x="569686" y="145652"/>
                  </a:lnTo>
                  <a:cubicBezTo>
                    <a:pt x="500743" y="110575"/>
                    <a:pt x="428172" y="93641"/>
                    <a:pt x="330200" y="116622"/>
                  </a:cubicBezTo>
                  <a:cubicBezTo>
                    <a:pt x="124582" y="203708"/>
                    <a:pt x="107648" y="337966"/>
                    <a:pt x="83458" y="457709"/>
                  </a:cubicBezTo>
                  <a:lnTo>
                    <a:pt x="0" y="461337"/>
                  </a:lnTo>
                  <a:close/>
                </a:path>
              </a:pathLst>
            </a:cu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-1476671" y="2937175"/>
              <a:ext cx="170543" cy="209247"/>
            </a:xfrm>
            <a:custGeom>
              <a:avLst/>
              <a:gdLst>
                <a:gd name="connsiteX0" fmla="*/ 0 w 112486"/>
                <a:gd name="connsiteY0" fmla="*/ 0 h 105229"/>
                <a:gd name="connsiteX1" fmla="*/ 79829 w 112486"/>
                <a:gd name="connsiteY1" fmla="*/ 105229 h 105229"/>
                <a:gd name="connsiteX2" fmla="*/ 76200 w 112486"/>
                <a:gd name="connsiteY2" fmla="*/ 72572 h 105229"/>
                <a:gd name="connsiteX3" fmla="*/ 112486 w 112486"/>
                <a:gd name="connsiteY3" fmla="*/ 83458 h 105229"/>
                <a:gd name="connsiteX4" fmla="*/ 0 w 112486"/>
                <a:gd name="connsiteY4" fmla="*/ 0 h 105229"/>
                <a:gd name="connsiteX0" fmla="*/ 0 w 119743"/>
                <a:gd name="connsiteY0" fmla="*/ 0 h 129419"/>
                <a:gd name="connsiteX1" fmla="*/ 87086 w 119743"/>
                <a:gd name="connsiteY1" fmla="*/ 129419 h 129419"/>
                <a:gd name="connsiteX2" fmla="*/ 83457 w 119743"/>
                <a:gd name="connsiteY2" fmla="*/ 96762 h 129419"/>
                <a:gd name="connsiteX3" fmla="*/ 119743 w 119743"/>
                <a:gd name="connsiteY3" fmla="*/ 107648 h 129419"/>
                <a:gd name="connsiteX4" fmla="*/ 0 w 119743"/>
                <a:gd name="connsiteY4" fmla="*/ 0 h 129419"/>
                <a:gd name="connsiteX0" fmla="*/ 0 w 182638"/>
                <a:gd name="connsiteY0" fmla="*/ 0 h 168124"/>
                <a:gd name="connsiteX1" fmla="*/ 87086 w 182638"/>
                <a:gd name="connsiteY1" fmla="*/ 129419 h 168124"/>
                <a:gd name="connsiteX2" fmla="*/ 83457 w 182638"/>
                <a:gd name="connsiteY2" fmla="*/ 96762 h 168124"/>
                <a:gd name="connsiteX3" fmla="*/ 182638 w 182638"/>
                <a:gd name="connsiteY3" fmla="*/ 168124 h 168124"/>
                <a:gd name="connsiteX4" fmla="*/ 0 w 182638"/>
                <a:gd name="connsiteY4" fmla="*/ 0 h 168124"/>
                <a:gd name="connsiteX0" fmla="*/ 0 w 182638"/>
                <a:gd name="connsiteY0" fmla="*/ 0 h 209247"/>
                <a:gd name="connsiteX1" fmla="*/ 159657 w 182638"/>
                <a:gd name="connsiteY1" fmla="*/ 209247 h 209247"/>
                <a:gd name="connsiteX2" fmla="*/ 83457 w 182638"/>
                <a:gd name="connsiteY2" fmla="*/ 96762 h 209247"/>
                <a:gd name="connsiteX3" fmla="*/ 182638 w 182638"/>
                <a:gd name="connsiteY3" fmla="*/ 168124 h 209247"/>
                <a:gd name="connsiteX4" fmla="*/ 0 w 182638"/>
                <a:gd name="connsiteY4" fmla="*/ 0 h 209247"/>
                <a:gd name="connsiteX0" fmla="*/ 0 w 182638"/>
                <a:gd name="connsiteY0" fmla="*/ 0 h 209247"/>
                <a:gd name="connsiteX1" fmla="*/ 159657 w 182638"/>
                <a:gd name="connsiteY1" fmla="*/ 209247 h 209247"/>
                <a:gd name="connsiteX2" fmla="*/ 83457 w 182638"/>
                <a:gd name="connsiteY2" fmla="*/ 96762 h 209247"/>
                <a:gd name="connsiteX3" fmla="*/ 182638 w 182638"/>
                <a:gd name="connsiteY3" fmla="*/ 168124 h 209247"/>
                <a:gd name="connsiteX4" fmla="*/ 0 w 182638"/>
                <a:gd name="connsiteY4" fmla="*/ 0 h 209247"/>
                <a:gd name="connsiteX0" fmla="*/ 0 w 182638"/>
                <a:gd name="connsiteY0" fmla="*/ 0 h 209247"/>
                <a:gd name="connsiteX1" fmla="*/ 159657 w 182638"/>
                <a:gd name="connsiteY1" fmla="*/ 209247 h 209247"/>
                <a:gd name="connsiteX2" fmla="*/ 83457 w 182638"/>
                <a:gd name="connsiteY2" fmla="*/ 96762 h 209247"/>
                <a:gd name="connsiteX3" fmla="*/ 182638 w 182638"/>
                <a:gd name="connsiteY3" fmla="*/ 168124 h 209247"/>
                <a:gd name="connsiteX4" fmla="*/ 0 w 182638"/>
                <a:gd name="connsiteY4" fmla="*/ 0 h 209247"/>
                <a:gd name="connsiteX0" fmla="*/ 0 w 182638"/>
                <a:gd name="connsiteY0" fmla="*/ 0 h 209247"/>
                <a:gd name="connsiteX1" fmla="*/ 159657 w 182638"/>
                <a:gd name="connsiteY1" fmla="*/ 209247 h 209247"/>
                <a:gd name="connsiteX2" fmla="*/ 83457 w 182638"/>
                <a:gd name="connsiteY2" fmla="*/ 96762 h 209247"/>
                <a:gd name="connsiteX3" fmla="*/ 182638 w 182638"/>
                <a:gd name="connsiteY3" fmla="*/ 168124 h 209247"/>
                <a:gd name="connsiteX4" fmla="*/ 0 w 182638"/>
                <a:gd name="connsiteY4" fmla="*/ 0 h 209247"/>
                <a:gd name="connsiteX0" fmla="*/ 0 w 182638"/>
                <a:gd name="connsiteY0" fmla="*/ 0 h 209247"/>
                <a:gd name="connsiteX1" fmla="*/ 159657 w 182638"/>
                <a:gd name="connsiteY1" fmla="*/ 209247 h 209247"/>
                <a:gd name="connsiteX2" fmla="*/ 124581 w 182638"/>
                <a:gd name="connsiteY2" fmla="*/ 152400 h 209247"/>
                <a:gd name="connsiteX3" fmla="*/ 182638 w 182638"/>
                <a:gd name="connsiteY3" fmla="*/ 168124 h 209247"/>
                <a:gd name="connsiteX4" fmla="*/ 0 w 182638"/>
                <a:gd name="connsiteY4" fmla="*/ 0 h 209247"/>
                <a:gd name="connsiteX0" fmla="*/ 0 w 170543"/>
                <a:gd name="connsiteY0" fmla="*/ 0 h 209247"/>
                <a:gd name="connsiteX1" fmla="*/ 159657 w 170543"/>
                <a:gd name="connsiteY1" fmla="*/ 209247 h 209247"/>
                <a:gd name="connsiteX2" fmla="*/ 124581 w 170543"/>
                <a:gd name="connsiteY2" fmla="*/ 152400 h 209247"/>
                <a:gd name="connsiteX3" fmla="*/ 170543 w 170543"/>
                <a:gd name="connsiteY3" fmla="*/ 185058 h 209247"/>
                <a:gd name="connsiteX4" fmla="*/ 0 w 170543"/>
                <a:gd name="connsiteY4" fmla="*/ 0 h 209247"/>
                <a:gd name="connsiteX0" fmla="*/ 0 w 170543"/>
                <a:gd name="connsiteY0" fmla="*/ 0 h 209247"/>
                <a:gd name="connsiteX1" fmla="*/ 159657 w 170543"/>
                <a:gd name="connsiteY1" fmla="*/ 209247 h 209247"/>
                <a:gd name="connsiteX2" fmla="*/ 110067 w 170543"/>
                <a:gd name="connsiteY2" fmla="*/ 154819 h 209247"/>
                <a:gd name="connsiteX3" fmla="*/ 170543 w 170543"/>
                <a:gd name="connsiteY3" fmla="*/ 185058 h 209247"/>
                <a:gd name="connsiteX4" fmla="*/ 0 w 170543"/>
                <a:gd name="connsiteY4" fmla="*/ 0 h 209247"/>
                <a:gd name="connsiteX0" fmla="*/ 0 w 170543"/>
                <a:gd name="connsiteY0" fmla="*/ 0 h 209247"/>
                <a:gd name="connsiteX1" fmla="*/ 159657 w 170543"/>
                <a:gd name="connsiteY1" fmla="*/ 209247 h 209247"/>
                <a:gd name="connsiteX2" fmla="*/ 110067 w 170543"/>
                <a:gd name="connsiteY2" fmla="*/ 154819 h 209247"/>
                <a:gd name="connsiteX3" fmla="*/ 170543 w 170543"/>
                <a:gd name="connsiteY3" fmla="*/ 185058 h 209247"/>
                <a:gd name="connsiteX4" fmla="*/ 0 w 170543"/>
                <a:gd name="connsiteY4" fmla="*/ 0 h 209247"/>
                <a:gd name="connsiteX0" fmla="*/ 0 w 170543"/>
                <a:gd name="connsiteY0" fmla="*/ 0 h 209247"/>
                <a:gd name="connsiteX1" fmla="*/ 159657 w 170543"/>
                <a:gd name="connsiteY1" fmla="*/ 209247 h 209247"/>
                <a:gd name="connsiteX2" fmla="*/ 110067 w 170543"/>
                <a:gd name="connsiteY2" fmla="*/ 154819 h 209247"/>
                <a:gd name="connsiteX3" fmla="*/ 170543 w 170543"/>
                <a:gd name="connsiteY3" fmla="*/ 185058 h 209247"/>
                <a:gd name="connsiteX4" fmla="*/ 0 w 170543"/>
                <a:gd name="connsiteY4" fmla="*/ 0 h 209247"/>
                <a:gd name="connsiteX0" fmla="*/ 0 w 170543"/>
                <a:gd name="connsiteY0" fmla="*/ 0 h 209247"/>
                <a:gd name="connsiteX1" fmla="*/ 159657 w 170543"/>
                <a:gd name="connsiteY1" fmla="*/ 209247 h 209247"/>
                <a:gd name="connsiteX2" fmla="*/ 122163 w 170543"/>
                <a:gd name="connsiteY2" fmla="*/ 154819 h 209247"/>
                <a:gd name="connsiteX3" fmla="*/ 170543 w 170543"/>
                <a:gd name="connsiteY3" fmla="*/ 185058 h 209247"/>
                <a:gd name="connsiteX4" fmla="*/ 0 w 170543"/>
                <a:gd name="connsiteY4" fmla="*/ 0 h 209247"/>
                <a:gd name="connsiteX0" fmla="*/ 0 w 170543"/>
                <a:gd name="connsiteY0" fmla="*/ 0 h 209247"/>
                <a:gd name="connsiteX1" fmla="*/ 159657 w 170543"/>
                <a:gd name="connsiteY1" fmla="*/ 209247 h 209247"/>
                <a:gd name="connsiteX2" fmla="*/ 122163 w 170543"/>
                <a:gd name="connsiteY2" fmla="*/ 154819 h 209247"/>
                <a:gd name="connsiteX3" fmla="*/ 170543 w 170543"/>
                <a:gd name="connsiteY3" fmla="*/ 185058 h 209247"/>
                <a:gd name="connsiteX4" fmla="*/ 0 w 170543"/>
                <a:gd name="connsiteY4" fmla="*/ 0 h 20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543" h="209247">
                  <a:moveTo>
                    <a:pt x="0" y="0"/>
                  </a:moveTo>
                  <a:cubicBezTo>
                    <a:pt x="111276" y="91521"/>
                    <a:pt x="74991" y="168526"/>
                    <a:pt x="159657" y="209247"/>
                  </a:cubicBezTo>
                  <a:cubicBezTo>
                    <a:pt x="134257" y="176590"/>
                    <a:pt x="147563" y="192314"/>
                    <a:pt x="122163" y="154819"/>
                  </a:cubicBezTo>
                  <a:lnTo>
                    <a:pt x="170543" y="185058"/>
                  </a:lnTo>
                  <a:cubicBezTo>
                    <a:pt x="113695" y="123372"/>
                    <a:pt x="122163" y="71362"/>
                    <a:pt x="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3" name="Группа 12"/>
          <p:cNvGrpSpPr>
            <a:grpSpLocks noChangeAspect="1"/>
          </p:cNvGrpSpPr>
          <p:nvPr/>
        </p:nvGrpSpPr>
        <p:grpSpPr>
          <a:xfrm>
            <a:off x="62103" y="1820492"/>
            <a:ext cx="851208" cy="974658"/>
            <a:chOff x="1775185" y="3444101"/>
            <a:chExt cx="1131809" cy="1209035"/>
          </a:xfrm>
          <a:solidFill>
            <a:srgbClr val="1E3685"/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2360712" y="3860800"/>
              <a:ext cx="0" cy="792336"/>
            </a:xfrm>
            <a:prstGeom prst="rect">
              <a:avLst/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Пятиугольник 14"/>
            <p:cNvSpPr/>
            <p:nvPr/>
          </p:nvSpPr>
          <p:spPr>
            <a:xfrm rot="16200000" flipH="1">
              <a:off x="2227039" y="3409065"/>
              <a:ext cx="248956" cy="576858"/>
            </a:xfrm>
            <a:prstGeom prst="homePlate">
              <a:avLst>
                <a:gd name="adj" fmla="val 34306"/>
              </a:avLst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1775185" y="3444101"/>
              <a:ext cx="1131809" cy="228036"/>
            </a:xfrm>
            <a:custGeom>
              <a:avLst/>
              <a:gdLst>
                <a:gd name="connsiteX0" fmla="*/ 0 w 1144598"/>
                <a:gd name="connsiteY0" fmla="*/ 79930 h 290945"/>
                <a:gd name="connsiteX1" fmla="*/ 649032 w 1144598"/>
                <a:gd name="connsiteY1" fmla="*/ 290945 h 290945"/>
                <a:gd name="connsiteX2" fmla="*/ 1144598 w 1144598"/>
                <a:gd name="connsiteY2" fmla="*/ 63944 h 290945"/>
                <a:gd name="connsiteX3" fmla="*/ 572299 w 1144598"/>
                <a:gd name="connsiteY3" fmla="*/ 0 h 290945"/>
                <a:gd name="connsiteX4" fmla="*/ 0 w 1144598"/>
                <a:gd name="connsiteY4" fmla="*/ 79930 h 290945"/>
                <a:gd name="connsiteX0" fmla="*/ 0 w 1131809"/>
                <a:gd name="connsiteY0" fmla="*/ 98269 h 290945"/>
                <a:gd name="connsiteX1" fmla="*/ 636243 w 1131809"/>
                <a:gd name="connsiteY1" fmla="*/ 290945 h 290945"/>
                <a:gd name="connsiteX2" fmla="*/ 1131809 w 1131809"/>
                <a:gd name="connsiteY2" fmla="*/ 63944 h 290945"/>
                <a:gd name="connsiteX3" fmla="*/ 559510 w 1131809"/>
                <a:gd name="connsiteY3" fmla="*/ 0 h 290945"/>
                <a:gd name="connsiteX4" fmla="*/ 0 w 1131809"/>
                <a:gd name="connsiteY4" fmla="*/ 98269 h 290945"/>
                <a:gd name="connsiteX0" fmla="*/ 0 w 1131809"/>
                <a:gd name="connsiteY0" fmla="*/ 83598 h 290945"/>
                <a:gd name="connsiteX1" fmla="*/ 636243 w 1131809"/>
                <a:gd name="connsiteY1" fmla="*/ 290945 h 290945"/>
                <a:gd name="connsiteX2" fmla="*/ 1131809 w 1131809"/>
                <a:gd name="connsiteY2" fmla="*/ 63944 h 290945"/>
                <a:gd name="connsiteX3" fmla="*/ 559510 w 1131809"/>
                <a:gd name="connsiteY3" fmla="*/ 0 h 290945"/>
                <a:gd name="connsiteX4" fmla="*/ 0 w 1131809"/>
                <a:gd name="connsiteY4" fmla="*/ 83598 h 290945"/>
                <a:gd name="connsiteX0" fmla="*/ 0 w 1131809"/>
                <a:gd name="connsiteY0" fmla="*/ 105605 h 312952"/>
                <a:gd name="connsiteX1" fmla="*/ 636243 w 1131809"/>
                <a:gd name="connsiteY1" fmla="*/ 312952 h 312952"/>
                <a:gd name="connsiteX2" fmla="*/ 1131809 w 1131809"/>
                <a:gd name="connsiteY2" fmla="*/ 85951 h 312952"/>
                <a:gd name="connsiteX3" fmla="*/ 501961 w 1131809"/>
                <a:gd name="connsiteY3" fmla="*/ 0 h 312952"/>
                <a:gd name="connsiteX4" fmla="*/ 0 w 1131809"/>
                <a:gd name="connsiteY4" fmla="*/ 105605 h 312952"/>
                <a:gd name="connsiteX0" fmla="*/ 0 w 1131809"/>
                <a:gd name="connsiteY0" fmla="*/ 76263 h 283610"/>
                <a:gd name="connsiteX1" fmla="*/ 636243 w 1131809"/>
                <a:gd name="connsiteY1" fmla="*/ 283610 h 283610"/>
                <a:gd name="connsiteX2" fmla="*/ 1131809 w 1131809"/>
                <a:gd name="connsiteY2" fmla="*/ 56609 h 283610"/>
                <a:gd name="connsiteX3" fmla="*/ 527538 w 1131809"/>
                <a:gd name="connsiteY3" fmla="*/ 0 h 283610"/>
                <a:gd name="connsiteX4" fmla="*/ 0 w 1131809"/>
                <a:gd name="connsiteY4" fmla="*/ 76263 h 283610"/>
                <a:gd name="connsiteX0" fmla="*/ 0 w 1131809"/>
                <a:gd name="connsiteY0" fmla="*/ 76263 h 261603"/>
                <a:gd name="connsiteX1" fmla="*/ 636243 w 1131809"/>
                <a:gd name="connsiteY1" fmla="*/ 261603 h 261603"/>
                <a:gd name="connsiteX2" fmla="*/ 1131809 w 1131809"/>
                <a:gd name="connsiteY2" fmla="*/ 56609 h 261603"/>
                <a:gd name="connsiteX3" fmla="*/ 527538 w 1131809"/>
                <a:gd name="connsiteY3" fmla="*/ 0 h 261603"/>
                <a:gd name="connsiteX4" fmla="*/ 0 w 1131809"/>
                <a:gd name="connsiteY4" fmla="*/ 76263 h 26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809" h="261603">
                  <a:moveTo>
                    <a:pt x="0" y="76263"/>
                  </a:moveTo>
                  <a:lnTo>
                    <a:pt x="636243" y="261603"/>
                  </a:lnTo>
                  <a:lnTo>
                    <a:pt x="1131809" y="56609"/>
                  </a:lnTo>
                  <a:lnTo>
                    <a:pt x="527538" y="0"/>
                  </a:lnTo>
                  <a:lnTo>
                    <a:pt x="0" y="76263"/>
                  </a:lnTo>
                  <a:close/>
                </a:path>
              </a:pathLst>
            </a:custGeom>
            <a:grpFill/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Прямоугольник 13"/>
            <p:cNvSpPr/>
            <p:nvPr/>
          </p:nvSpPr>
          <p:spPr>
            <a:xfrm>
              <a:off x="1998502" y="3524773"/>
              <a:ext cx="335516" cy="624307"/>
            </a:xfrm>
            <a:custGeom>
              <a:avLst/>
              <a:gdLst/>
              <a:ahLst/>
              <a:cxnLst/>
              <a:rect l="l" t="t" r="r" b="b"/>
              <a:pathLst>
                <a:path w="335516" h="624307">
                  <a:moveTo>
                    <a:pt x="332753" y="0"/>
                  </a:moveTo>
                  <a:lnTo>
                    <a:pt x="335516" y="17787"/>
                  </a:lnTo>
                  <a:lnTo>
                    <a:pt x="20170" y="66774"/>
                  </a:lnTo>
                  <a:lnTo>
                    <a:pt x="20170" y="624307"/>
                  </a:lnTo>
                  <a:lnTo>
                    <a:pt x="2170" y="624307"/>
                  </a:lnTo>
                  <a:lnTo>
                    <a:pt x="2170" y="65660"/>
                  </a:lnTo>
                  <a:lnTo>
                    <a:pt x="0" y="51692"/>
                  </a:lnTo>
                  <a:lnTo>
                    <a:pt x="2170" y="51355"/>
                  </a:lnTo>
                  <a:lnTo>
                    <a:pt x="2170" y="49182"/>
                  </a:lnTo>
                  <a:lnTo>
                    <a:pt x="16155" y="49182"/>
                  </a:lnTo>
                  <a:close/>
                </a:path>
              </a:pathLst>
            </a:custGeom>
            <a:grpFill/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 flipH="1">
              <a:off x="1975841" y="4053151"/>
              <a:ext cx="79214" cy="282082"/>
            </a:xfrm>
            <a:prstGeom prst="triangle">
              <a:avLst/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9" name="Группа 18"/>
          <p:cNvGrpSpPr>
            <a:grpSpLocks noChangeAspect="1"/>
          </p:cNvGrpSpPr>
          <p:nvPr/>
        </p:nvGrpSpPr>
        <p:grpSpPr>
          <a:xfrm>
            <a:off x="260510" y="2677190"/>
            <a:ext cx="470938" cy="530125"/>
            <a:chOff x="5334664" y="2132572"/>
            <a:chExt cx="2772308" cy="2340544"/>
          </a:xfrm>
          <a:solidFill>
            <a:srgbClr val="1E3685"/>
          </a:solidFill>
        </p:grpSpPr>
        <p:sp>
          <p:nvSpPr>
            <p:cNvPr id="20" name="Скругленный прямоугольник 1"/>
            <p:cNvSpPr/>
            <p:nvPr/>
          </p:nvSpPr>
          <p:spPr>
            <a:xfrm>
              <a:off x="5334664" y="3518174"/>
              <a:ext cx="2772308" cy="954942"/>
            </a:xfrm>
            <a:custGeom>
              <a:avLst/>
              <a:gdLst/>
              <a:ahLst/>
              <a:cxnLst/>
              <a:rect l="l" t="t" r="r" b="b"/>
              <a:pathLst>
                <a:path w="2772308" h="954942">
                  <a:moveTo>
                    <a:pt x="0" y="0"/>
                  </a:moveTo>
                  <a:cubicBezTo>
                    <a:pt x="28717" y="72485"/>
                    <a:pt x="99516" y="123587"/>
                    <a:pt x="182251" y="123587"/>
                  </a:cubicBezTo>
                  <a:lnTo>
                    <a:pt x="1206704" y="123587"/>
                  </a:lnTo>
                  <a:lnTo>
                    <a:pt x="1206704" y="220126"/>
                  </a:lnTo>
                  <a:cubicBezTo>
                    <a:pt x="1206704" y="234406"/>
                    <a:pt x="1218281" y="245983"/>
                    <a:pt x="1232561" y="245983"/>
                  </a:cubicBezTo>
                  <a:lnTo>
                    <a:pt x="1568507" y="245983"/>
                  </a:lnTo>
                  <a:cubicBezTo>
                    <a:pt x="1582787" y="245983"/>
                    <a:pt x="1594364" y="234406"/>
                    <a:pt x="1594364" y="220126"/>
                  </a:cubicBezTo>
                  <a:lnTo>
                    <a:pt x="1594364" y="123587"/>
                  </a:lnTo>
                  <a:lnTo>
                    <a:pt x="2597334" y="123587"/>
                  </a:lnTo>
                  <a:cubicBezTo>
                    <a:pt x="2674878" y="123587"/>
                    <a:pt x="2741937" y="78697"/>
                    <a:pt x="2772308" y="12684"/>
                  </a:cubicBezTo>
                  <a:lnTo>
                    <a:pt x="2772308" y="794740"/>
                  </a:lnTo>
                  <a:cubicBezTo>
                    <a:pt x="2772308" y="883217"/>
                    <a:pt x="2700583" y="954942"/>
                    <a:pt x="2612106" y="954942"/>
                  </a:cubicBezTo>
                  <a:lnTo>
                    <a:pt x="160202" y="954942"/>
                  </a:lnTo>
                  <a:cubicBezTo>
                    <a:pt x="71725" y="954942"/>
                    <a:pt x="0" y="883217"/>
                    <a:pt x="0" y="794740"/>
                  </a:cubicBezTo>
                  <a:close/>
                </a:path>
              </a:pathLst>
            </a:custGeom>
            <a:grpFill/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5637076" y="2432909"/>
              <a:ext cx="360040" cy="45719"/>
            </a:xfrm>
            <a:prstGeom prst="roundRect">
              <a:avLst>
                <a:gd name="adj" fmla="val 8088"/>
              </a:avLst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7437276" y="2432331"/>
              <a:ext cx="360040" cy="46297"/>
            </a:xfrm>
            <a:prstGeom prst="roundRect">
              <a:avLst>
                <a:gd name="adj" fmla="val 8088"/>
              </a:avLst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6213140" y="2132572"/>
              <a:ext cx="1008112" cy="196147"/>
            </a:xfrm>
            <a:prstGeom prst="roundRect">
              <a:avLst>
                <a:gd name="adj" fmla="val 50000"/>
              </a:avLst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 rot="5400000">
              <a:off x="6159463" y="2334377"/>
              <a:ext cx="349443" cy="98073"/>
            </a:xfrm>
            <a:prstGeom prst="roundRect">
              <a:avLst>
                <a:gd name="adj" fmla="val 13954"/>
              </a:avLst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 rot="5400000">
              <a:off x="6951551" y="2379531"/>
              <a:ext cx="349443" cy="98073"/>
            </a:xfrm>
            <a:prstGeom prst="roundRect">
              <a:avLst>
                <a:gd name="adj" fmla="val 13954"/>
              </a:avLst>
            </a:prstGeom>
            <a:grpFill/>
            <a:ln w="425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Скругленный прямоугольник 23"/>
            <p:cNvSpPr/>
            <p:nvPr/>
          </p:nvSpPr>
          <p:spPr>
            <a:xfrm>
              <a:off x="5334664" y="2499573"/>
              <a:ext cx="2772308" cy="1109447"/>
            </a:xfrm>
            <a:custGeom>
              <a:avLst/>
              <a:gdLst/>
              <a:ahLst/>
              <a:cxnLst/>
              <a:rect l="l" t="t" r="r" b="b"/>
              <a:pathLst>
                <a:path w="2772308" h="1109447">
                  <a:moveTo>
                    <a:pt x="184912" y="0"/>
                  </a:moveTo>
                  <a:lnTo>
                    <a:pt x="2587396" y="0"/>
                  </a:lnTo>
                  <a:cubicBezTo>
                    <a:pt x="2689520" y="0"/>
                    <a:pt x="2772308" y="82788"/>
                    <a:pt x="2772308" y="184912"/>
                  </a:cubicBezTo>
                  <a:lnTo>
                    <a:pt x="2772308" y="924535"/>
                  </a:lnTo>
                  <a:cubicBezTo>
                    <a:pt x="2772308" y="1026659"/>
                    <a:pt x="2689520" y="1109447"/>
                    <a:pt x="2587396" y="1109447"/>
                  </a:cubicBezTo>
                  <a:lnTo>
                    <a:pt x="1594364" y="1109447"/>
                  </a:lnTo>
                  <a:lnTo>
                    <a:pt x="1594364" y="1016171"/>
                  </a:lnTo>
                  <a:cubicBezTo>
                    <a:pt x="1594364" y="1001891"/>
                    <a:pt x="1582787" y="990314"/>
                    <a:pt x="1568507" y="990314"/>
                  </a:cubicBezTo>
                  <a:lnTo>
                    <a:pt x="1232561" y="990314"/>
                  </a:lnTo>
                  <a:cubicBezTo>
                    <a:pt x="1218281" y="990314"/>
                    <a:pt x="1206704" y="1001891"/>
                    <a:pt x="1206704" y="1016171"/>
                  </a:cubicBezTo>
                  <a:lnTo>
                    <a:pt x="1206704" y="1109447"/>
                  </a:lnTo>
                  <a:lnTo>
                    <a:pt x="184912" y="1109447"/>
                  </a:lnTo>
                  <a:cubicBezTo>
                    <a:pt x="82788" y="1109447"/>
                    <a:pt x="0" y="1026659"/>
                    <a:pt x="0" y="924535"/>
                  </a:cubicBezTo>
                  <a:lnTo>
                    <a:pt x="0" y="184912"/>
                  </a:lnTo>
                  <a:cubicBezTo>
                    <a:pt x="0" y="82788"/>
                    <a:pt x="82788" y="0"/>
                    <a:pt x="184912" y="0"/>
                  </a:cubicBezTo>
                  <a:close/>
                </a:path>
              </a:pathLst>
            </a:custGeom>
            <a:grpFill/>
            <a:ln w="571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27" name="Группа 26"/>
          <p:cNvGrpSpPr>
            <a:grpSpLocks noChangeAspect="1"/>
          </p:cNvGrpSpPr>
          <p:nvPr/>
        </p:nvGrpSpPr>
        <p:grpSpPr>
          <a:xfrm>
            <a:off x="260510" y="3403189"/>
            <a:ext cx="487480" cy="512027"/>
            <a:chOff x="2576736" y="1196975"/>
            <a:chExt cx="4814349" cy="3792631"/>
          </a:xfrm>
        </p:grpSpPr>
        <p:sp>
          <p:nvSpPr>
            <p:cNvPr id="28" name="Полилиния 27"/>
            <p:cNvSpPr/>
            <p:nvPr/>
          </p:nvSpPr>
          <p:spPr>
            <a:xfrm>
              <a:off x="2576736" y="1196975"/>
              <a:ext cx="4814349" cy="3792631"/>
            </a:xfrm>
            <a:custGeom>
              <a:avLst/>
              <a:gdLst>
                <a:gd name="connsiteX0" fmla="*/ 42042 w 4813738"/>
                <a:gd name="connsiteY0" fmla="*/ 2459421 h 3815255"/>
                <a:gd name="connsiteX1" fmla="*/ 0 w 4813738"/>
                <a:gd name="connsiteY1" fmla="*/ 2638097 h 3815255"/>
                <a:gd name="connsiteX2" fmla="*/ 199697 w 4813738"/>
                <a:gd name="connsiteY2" fmla="*/ 2963917 h 3815255"/>
                <a:gd name="connsiteX3" fmla="*/ 767256 w 4813738"/>
                <a:gd name="connsiteY3" fmla="*/ 3268717 h 3815255"/>
                <a:gd name="connsiteX4" fmla="*/ 1902373 w 4813738"/>
                <a:gd name="connsiteY4" fmla="*/ 3552497 h 3815255"/>
                <a:gd name="connsiteX5" fmla="*/ 2953407 w 4813738"/>
                <a:gd name="connsiteY5" fmla="*/ 3815255 h 3815255"/>
                <a:gd name="connsiteX6" fmla="*/ 3415863 w 4813738"/>
                <a:gd name="connsiteY6" fmla="*/ 3741683 h 3815255"/>
                <a:gd name="connsiteX7" fmla="*/ 4393325 w 4813738"/>
                <a:gd name="connsiteY7" fmla="*/ 3468414 h 3815255"/>
                <a:gd name="connsiteX8" fmla="*/ 4729656 w 4813738"/>
                <a:gd name="connsiteY8" fmla="*/ 3153103 h 3815255"/>
                <a:gd name="connsiteX9" fmla="*/ 4813738 w 4813738"/>
                <a:gd name="connsiteY9" fmla="*/ 2858814 h 3815255"/>
                <a:gd name="connsiteX10" fmla="*/ 4330263 w 4813738"/>
                <a:gd name="connsiteY10" fmla="*/ 2333297 h 3815255"/>
                <a:gd name="connsiteX11" fmla="*/ 4235669 w 4813738"/>
                <a:gd name="connsiteY11" fmla="*/ 1923393 h 3815255"/>
                <a:gd name="connsiteX12" fmla="*/ 4067504 w 4813738"/>
                <a:gd name="connsiteY12" fmla="*/ 1786759 h 3815255"/>
                <a:gd name="connsiteX13" fmla="*/ 2869325 w 4813738"/>
                <a:gd name="connsiteY13" fmla="*/ 294290 h 3815255"/>
                <a:gd name="connsiteX14" fmla="*/ 2301766 w 4813738"/>
                <a:gd name="connsiteY14" fmla="*/ 0 h 3815255"/>
                <a:gd name="connsiteX15" fmla="*/ 1597573 w 4813738"/>
                <a:gd name="connsiteY15" fmla="*/ 178676 h 3815255"/>
                <a:gd name="connsiteX16" fmla="*/ 830318 w 4813738"/>
                <a:gd name="connsiteY16" fmla="*/ 472966 h 3815255"/>
                <a:gd name="connsiteX17" fmla="*/ 472966 w 4813738"/>
                <a:gd name="connsiteY17" fmla="*/ 935421 h 3815255"/>
                <a:gd name="connsiteX18" fmla="*/ 189187 w 4813738"/>
                <a:gd name="connsiteY18" fmla="*/ 2102069 h 3815255"/>
                <a:gd name="connsiteX19" fmla="*/ 63063 w 4813738"/>
                <a:gd name="connsiteY19" fmla="*/ 2196662 h 3815255"/>
                <a:gd name="connsiteX20" fmla="*/ 42042 w 4813738"/>
                <a:gd name="connsiteY20" fmla="*/ 2459421 h 3815255"/>
                <a:gd name="connsiteX0" fmla="*/ 42042 w 4813738"/>
                <a:gd name="connsiteY0" fmla="*/ 2459421 h 3815255"/>
                <a:gd name="connsiteX1" fmla="*/ 0 w 4813738"/>
                <a:gd name="connsiteY1" fmla="*/ 2638097 h 3815255"/>
                <a:gd name="connsiteX2" fmla="*/ 199697 w 4813738"/>
                <a:gd name="connsiteY2" fmla="*/ 2963917 h 3815255"/>
                <a:gd name="connsiteX3" fmla="*/ 767256 w 4813738"/>
                <a:gd name="connsiteY3" fmla="*/ 3268717 h 3815255"/>
                <a:gd name="connsiteX4" fmla="*/ 1902373 w 4813738"/>
                <a:gd name="connsiteY4" fmla="*/ 3552497 h 3815255"/>
                <a:gd name="connsiteX5" fmla="*/ 2953407 w 4813738"/>
                <a:gd name="connsiteY5" fmla="*/ 3815255 h 3815255"/>
                <a:gd name="connsiteX6" fmla="*/ 3415863 w 4813738"/>
                <a:gd name="connsiteY6" fmla="*/ 3741683 h 3815255"/>
                <a:gd name="connsiteX7" fmla="*/ 4393325 w 4813738"/>
                <a:gd name="connsiteY7" fmla="*/ 3468414 h 3815255"/>
                <a:gd name="connsiteX8" fmla="*/ 4729656 w 4813738"/>
                <a:gd name="connsiteY8" fmla="*/ 3153103 h 3815255"/>
                <a:gd name="connsiteX9" fmla="*/ 4813738 w 4813738"/>
                <a:gd name="connsiteY9" fmla="*/ 2858814 h 3815255"/>
                <a:gd name="connsiteX10" fmla="*/ 4330263 w 4813738"/>
                <a:gd name="connsiteY10" fmla="*/ 2333297 h 3815255"/>
                <a:gd name="connsiteX11" fmla="*/ 4235669 w 4813738"/>
                <a:gd name="connsiteY11" fmla="*/ 1923393 h 3815255"/>
                <a:gd name="connsiteX12" fmla="*/ 4067504 w 4813738"/>
                <a:gd name="connsiteY12" fmla="*/ 1786759 h 3815255"/>
                <a:gd name="connsiteX13" fmla="*/ 2869325 w 4813738"/>
                <a:gd name="connsiteY13" fmla="*/ 294290 h 3815255"/>
                <a:gd name="connsiteX14" fmla="*/ 2301766 w 4813738"/>
                <a:gd name="connsiteY14" fmla="*/ 0 h 3815255"/>
                <a:gd name="connsiteX15" fmla="*/ 1597573 w 4813738"/>
                <a:gd name="connsiteY15" fmla="*/ 178676 h 3815255"/>
                <a:gd name="connsiteX16" fmla="*/ 830318 w 4813738"/>
                <a:gd name="connsiteY16" fmla="*/ 472966 h 3815255"/>
                <a:gd name="connsiteX17" fmla="*/ 472966 w 4813738"/>
                <a:gd name="connsiteY17" fmla="*/ 935421 h 3815255"/>
                <a:gd name="connsiteX18" fmla="*/ 189187 w 4813738"/>
                <a:gd name="connsiteY18" fmla="*/ 2102069 h 3815255"/>
                <a:gd name="connsiteX19" fmla="*/ 63063 w 4813738"/>
                <a:gd name="connsiteY19" fmla="*/ 2196662 h 3815255"/>
                <a:gd name="connsiteX20" fmla="*/ 42042 w 4813738"/>
                <a:gd name="connsiteY20" fmla="*/ 2459421 h 3815255"/>
                <a:gd name="connsiteX0" fmla="*/ 42042 w 4813738"/>
                <a:gd name="connsiteY0" fmla="*/ 2459421 h 3815255"/>
                <a:gd name="connsiteX1" fmla="*/ 0 w 4813738"/>
                <a:gd name="connsiteY1" fmla="*/ 2638097 h 3815255"/>
                <a:gd name="connsiteX2" fmla="*/ 199697 w 4813738"/>
                <a:gd name="connsiteY2" fmla="*/ 2963917 h 3815255"/>
                <a:gd name="connsiteX3" fmla="*/ 767256 w 4813738"/>
                <a:gd name="connsiteY3" fmla="*/ 3268717 h 3815255"/>
                <a:gd name="connsiteX4" fmla="*/ 1902373 w 4813738"/>
                <a:gd name="connsiteY4" fmla="*/ 3552497 h 3815255"/>
                <a:gd name="connsiteX5" fmla="*/ 2953407 w 4813738"/>
                <a:gd name="connsiteY5" fmla="*/ 3815255 h 3815255"/>
                <a:gd name="connsiteX6" fmla="*/ 3415863 w 4813738"/>
                <a:gd name="connsiteY6" fmla="*/ 3741683 h 3815255"/>
                <a:gd name="connsiteX7" fmla="*/ 4393325 w 4813738"/>
                <a:gd name="connsiteY7" fmla="*/ 3468414 h 3815255"/>
                <a:gd name="connsiteX8" fmla="*/ 4729656 w 4813738"/>
                <a:gd name="connsiteY8" fmla="*/ 3153103 h 3815255"/>
                <a:gd name="connsiteX9" fmla="*/ 4813738 w 4813738"/>
                <a:gd name="connsiteY9" fmla="*/ 2858814 h 3815255"/>
                <a:gd name="connsiteX10" fmla="*/ 4330263 w 4813738"/>
                <a:gd name="connsiteY10" fmla="*/ 2333297 h 3815255"/>
                <a:gd name="connsiteX11" fmla="*/ 4235669 w 4813738"/>
                <a:gd name="connsiteY11" fmla="*/ 1923393 h 3815255"/>
                <a:gd name="connsiteX12" fmla="*/ 4067504 w 4813738"/>
                <a:gd name="connsiteY12" fmla="*/ 1786759 h 3815255"/>
                <a:gd name="connsiteX13" fmla="*/ 2869325 w 4813738"/>
                <a:gd name="connsiteY13" fmla="*/ 294290 h 3815255"/>
                <a:gd name="connsiteX14" fmla="*/ 2301766 w 4813738"/>
                <a:gd name="connsiteY14" fmla="*/ 0 h 3815255"/>
                <a:gd name="connsiteX15" fmla="*/ 1597573 w 4813738"/>
                <a:gd name="connsiteY15" fmla="*/ 178676 h 3815255"/>
                <a:gd name="connsiteX16" fmla="*/ 830318 w 4813738"/>
                <a:gd name="connsiteY16" fmla="*/ 472966 h 3815255"/>
                <a:gd name="connsiteX17" fmla="*/ 472966 w 4813738"/>
                <a:gd name="connsiteY17" fmla="*/ 935421 h 3815255"/>
                <a:gd name="connsiteX18" fmla="*/ 189187 w 4813738"/>
                <a:gd name="connsiteY18" fmla="*/ 2102069 h 3815255"/>
                <a:gd name="connsiteX19" fmla="*/ 63063 w 4813738"/>
                <a:gd name="connsiteY19" fmla="*/ 2196662 h 3815255"/>
                <a:gd name="connsiteX20" fmla="*/ 42042 w 4813738"/>
                <a:gd name="connsiteY20" fmla="*/ 2459421 h 3815255"/>
                <a:gd name="connsiteX0" fmla="*/ 42042 w 4813738"/>
                <a:gd name="connsiteY0" fmla="*/ 2459421 h 3815255"/>
                <a:gd name="connsiteX1" fmla="*/ 0 w 4813738"/>
                <a:gd name="connsiteY1" fmla="*/ 2638097 h 3815255"/>
                <a:gd name="connsiteX2" fmla="*/ 199697 w 4813738"/>
                <a:gd name="connsiteY2" fmla="*/ 2963917 h 3815255"/>
                <a:gd name="connsiteX3" fmla="*/ 767256 w 4813738"/>
                <a:gd name="connsiteY3" fmla="*/ 3268717 h 3815255"/>
                <a:gd name="connsiteX4" fmla="*/ 1902373 w 4813738"/>
                <a:gd name="connsiteY4" fmla="*/ 3552497 h 3815255"/>
                <a:gd name="connsiteX5" fmla="*/ 2953407 w 4813738"/>
                <a:gd name="connsiteY5" fmla="*/ 3815255 h 3815255"/>
                <a:gd name="connsiteX6" fmla="*/ 3415863 w 4813738"/>
                <a:gd name="connsiteY6" fmla="*/ 3741683 h 3815255"/>
                <a:gd name="connsiteX7" fmla="*/ 4393325 w 4813738"/>
                <a:gd name="connsiteY7" fmla="*/ 3468414 h 3815255"/>
                <a:gd name="connsiteX8" fmla="*/ 4729656 w 4813738"/>
                <a:gd name="connsiteY8" fmla="*/ 3153103 h 3815255"/>
                <a:gd name="connsiteX9" fmla="*/ 4813738 w 4813738"/>
                <a:gd name="connsiteY9" fmla="*/ 2858814 h 3815255"/>
                <a:gd name="connsiteX10" fmla="*/ 4330263 w 4813738"/>
                <a:gd name="connsiteY10" fmla="*/ 2333297 h 3815255"/>
                <a:gd name="connsiteX11" fmla="*/ 4235669 w 4813738"/>
                <a:gd name="connsiteY11" fmla="*/ 1923393 h 3815255"/>
                <a:gd name="connsiteX12" fmla="*/ 4067504 w 4813738"/>
                <a:gd name="connsiteY12" fmla="*/ 1786759 h 3815255"/>
                <a:gd name="connsiteX13" fmla="*/ 2869325 w 4813738"/>
                <a:gd name="connsiteY13" fmla="*/ 294290 h 3815255"/>
                <a:gd name="connsiteX14" fmla="*/ 2301766 w 4813738"/>
                <a:gd name="connsiteY14" fmla="*/ 0 h 3815255"/>
                <a:gd name="connsiteX15" fmla="*/ 1597573 w 4813738"/>
                <a:gd name="connsiteY15" fmla="*/ 178676 h 3815255"/>
                <a:gd name="connsiteX16" fmla="*/ 830318 w 4813738"/>
                <a:gd name="connsiteY16" fmla="*/ 472966 h 3815255"/>
                <a:gd name="connsiteX17" fmla="*/ 472966 w 4813738"/>
                <a:gd name="connsiteY17" fmla="*/ 935421 h 3815255"/>
                <a:gd name="connsiteX18" fmla="*/ 189187 w 4813738"/>
                <a:gd name="connsiteY18" fmla="*/ 2102069 h 3815255"/>
                <a:gd name="connsiteX19" fmla="*/ 63063 w 4813738"/>
                <a:gd name="connsiteY19" fmla="*/ 2196662 h 3815255"/>
                <a:gd name="connsiteX20" fmla="*/ 42042 w 4813738"/>
                <a:gd name="connsiteY20" fmla="*/ 2459421 h 3815255"/>
                <a:gd name="connsiteX0" fmla="*/ 42042 w 4813738"/>
                <a:gd name="connsiteY0" fmla="*/ 2462210 h 3818044"/>
                <a:gd name="connsiteX1" fmla="*/ 0 w 4813738"/>
                <a:gd name="connsiteY1" fmla="*/ 2640886 h 3818044"/>
                <a:gd name="connsiteX2" fmla="*/ 199697 w 4813738"/>
                <a:gd name="connsiteY2" fmla="*/ 2966706 h 3818044"/>
                <a:gd name="connsiteX3" fmla="*/ 767256 w 4813738"/>
                <a:gd name="connsiteY3" fmla="*/ 3271506 h 3818044"/>
                <a:gd name="connsiteX4" fmla="*/ 1902373 w 4813738"/>
                <a:gd name="connsiteY4" fmla="*/ 3555286 h 3818044"/>
                <a:gd name="connsiteX5" fmla="*/ 2953407 w 4813738"/>
                <a:gd name="connsiteY5" fmla="*/ 3818044 h 3818044"/>
                <a:gd name="connsiteX6" fmla="*/ 3415863 w 4813738"/>
                <a:gd name="connsiteY6" fmla="*/ 3744472 h 3818044"/>
                <a:gd name="connsiteX7" fmla="*/ 4393325 w 4813738"/>
                <a:gd name="connsiteY7" fmla="*/ 3471203 h 3818044"/>
                <a:gd name="connsiteX8" fmla="*/ 4729656 w 4813738"/>
                <a:gd name="connsiteY8" fmla="*/ 3155892 h 3818044"/>
                <a:gd name="connsiteX9" fmla="*/ 4813738 w 4813738"/>
                <a:gd name="connsiteY9" fmla="*/ 2861603 h 3818044"/>
                <a:gd name="connsiteX10" fmla="*/ 4330263 w 4813738"/>
                <a:gd name="connsiteY10" fmla="*/ 2336086 h 3818044"/>
                <a:gd name="connsiteX11" fmla="*/ 4235669 w 4813738"/>
                <a:gd name="connsiteY11" fmla="*/ 1926182 h 3818044"/>
                <a:gd name="connsiteX12" fmla="*/ 4067504 w 4813738"/>
                <a:gd name="connsiteY12" fmla="*/ 1789548 h 3818044"/>
                <a:gd name="connsiteX13" fmla="*/ 2869325 w 4813738"/>
                <a:gd name="connsiteY13" fmla="*/ 297079 h 3818044"/>
                <a:gd name="connsiteX14" fmla="*/ 2301766 w 4813738"/>
                <a:gd name="connsiteY14" fmla="*/ 2789 h 3818044"/>
                <a:gd name="connsiteX15" fmla="*/ 1597573 w 4813738"/>
                <a:gd name="connsiteY15" fmla="*/ 181465 h 3818044"/>
                <a:gd name="connsiteX16" fmla="*/ 830318 w 4813738"/>
                <a:gd name="connsiteY16" fmla="*/ 475755 h 3818044"/>
                <a:gd name="connsiteX17" fmla="*/ 472966 w 4813738"/>
                <a:gd name="connsiteY17" fmla="*/ 938210 h 3818044"/>
                <a:gd name="connsiteX18" fmla="*/ 189187 w 4813738"/>
                <a:gd name="connsiteY18" fmla="*/ 2104858 h 3818044"/>
                <a:gd name="connsiteX19" fmla="*/ 63063 w 4813738"/>
                <a:gd name="connsiteY19" fmla="*/ 2199451 h 3818044"/>
                <a:gd name="connsiteX20" fmla="*/ 42042 w 4813738"/>
                <a:gd name="connsiteY20" fmla="*/ 2462210 h 3818044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199697 w 4813738"/>
                <a:gd name="connsiteY2" fmla="*/ 2968314 h 3819652"/>
                <a:gd name="connsiteX3" fmla="*/ 767256 w 4813738"/>
                <a:gd name="connsiteY3" fmla="*/ 3273114 h 3819652"/>
                <a:gd name="connsiteX4" fmla="*/ 1902373 w 4813738"/>
                <a:gd name="connsiteY4" fmla="*/ 3556894 h 3819652"/>
                <a:gd name="connsiteX5" fmla="*/ 2953407 w 4813738"/>
                <a:gd name="connsiteY5" fmla="*/ 3819652 h 3819652"/>
                <a:gd name="connsiteX6" fmla="*/ 3415863 w 4813738"/>
                <a:gd name="connsiteY6" fmla="*/ 3746080 h 3819652"/>
                <a:gd name="connsiteX7" fmla="*/ 4393325 w 4813738"/>
                <a:gd name="connsiteY7" fmla="*/ 3472811 h 3819652"/>
                <a:gd name="connsiteX8" fmla="*/ 4729656 w 4813738"/>
                <a:gd name="connsiteY8" fmla="*/ 3157500 h 3819652"/>
                <a:gd name="connsiteX9" fmla="*/ 4813738 w 4813738"/>
                <a:gd name="connsiteY9" fmla="*/ 2863211 h 3819652"/>
                <a:gd name="connsiteX10" fmla="*/ 4330263 w 4813738"/>
                <a:gd name="connsiteY10" fmla="*/ 2337694 h 3819652"/>
                <a:gd name="connsiteX11" fmla="*/ 4235669 w 4813738"/>
                <a:gd name="connsiteY11" fmla="*/ 1927790 h 3819652"/>
                <a:gd name="connsiteX12" fmla="*/ 4067504 w 4813738"/>
                <a:gd name="connsiteY12" fmla="*/ 1791156 h 3819652"/>
                <a:gd name="connsiteX13" fmla="*/ 2869325 w 4813738"/>
                <a:gd name="connsiteY13" fmla="*/ 298687 h 3819652"/>
                <a:gd name="connsiteX14" fmla="*/ 2301766 w 4813738"/>
                <a:gd name="connsiteY14" fmla="*/ 4397 h 3819652"/>
                <a:gd name="connsiteX15" fmla="*/ 1597573 w 4813738"/>
                <a:gd name="connsiteY15" fmla="*/ 183073 h 3819652"/>
                <a:gd name="connsiteX16" fmla="*/ 830318 w 4813738"/>
                <a:gd name="connsiteY16" fmla="*/ 477363 h 3819652"/>
                <a:gd name="connsiteX17" fmla="*/ 472966 w 4813738"/>
                <a:gd name="connsiteY17" fmla="*/ 939818 h 3819652"/>
                <a:gd name="connsiteX18" fmla="*/ 189187 w 4813738"/>
                <a:gd name="connsiteY18" fmla="*/ 2106466 h 3819652"/>
                <a:gd name="connsiteX19" fmla="*/ 63063 w 4813738"/>
                <a:gd name="connsiteY19" fmla="*/ 2201059 h 3819652"/>
                <a:gd name="connsiteX20" fmla="*/ 42042 w 4813738"/>
                <a:gd name="connsiteY20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199697 w 4813738"/>
                <a:gd name="connsiteY2" fmla="*/ 2968314 h 3819652"/>
                <a:gd name="connsiteX3" fmla="*/ 767256 w 4813738"/>
                <a:gd name="connsiteY3" fmla="*/ 3273114 h 3819652"/>
                <a:gd name="connsiteX4" fmla="*/ 1902373 w 4813738"/>
                <a:gd name="connsiteY4" fmla="*/ 3556894 h 3819652"/>
                <a:gd name="connsiteX5" fmla="*/ 2953407 w 4813738"/>
                <a:gd name="connsiteY5" fmla="*/ 3819652 h 3819652"/>
                <a:gd name="connsiteX6" fmla="*/ 3415863 w 4813738"/>
                <a:gd name="connsiteY6" fmla="*/ 3746080 h 3819652"/>
                <a:gd name="connsiteX7" fmla="*/ 4393325 w 4813738"/>
                <a:gd name="connsiteY7" fmla="*/ 3472811 h 3819652"/>
                <a:gd name="connsiteX8" fmla="*/ 4729656 w 4813738"/>
                <a:gd name="connsiteY8" fmla="*/ 3157500 h 3819652"/>
                <a:gd name="connsiteX9" fmla="*/ 4813738 w 4813738"/>
                <a:gd name="connsiteY9" fmla="*/ 2863211 h 3819652"/>
                <a:gd name="connsiteX10" fmla="*/ 4330263 w 4813738"/>
                <a:gd name="connsiteY10" fmla="*/ 2337694 h 3819652"/>
                <a:gd name="connsiteX11" fmla="*/ 4235669 w 4813738"/>
                <a:gd name="connsiteY11" fmla="*/ 1927790 h 3819652"/>
                <a:gd name="connsiteX12" fmla="*/ 4067504 w 4813738"/>
                <a:gd name="connsiteY12" fmla="*/ 1791156 h 3819652"/>
                <a:gd name="connsiteX13" fmla="*/ 2869325 w 4813738"/>
                <a:gd name="connsiteY13" fmla="*/ 298687 h 3819652"/>
                <a:gd name="connsiteX14" fmla="*/ 2301766 w 4813738"/>
                <a:gd name="connsiteY14" fmla="*/ 4397 h 3819652"/>
                <a:gd name="connsiteX15" fmla="*/ 1597573 w 4813738"/>
                <a:gd name="connsiteY15" fmla="*/ 183073 h 3819652"/>
                <a:gd name="connsiteX16" fmla="*/ 830318 w 4813738"/>
                <a:gd name="connsiteY16" fmla="*/ 477363 h 3819652"/>
                <a:gd name="connsiteX17" fmla="*/ 472966 w 4813738"/>
                <a:gd name="connsiteY17" fmla="*/ 939818 h 3819652"/>
                <a:gd name="connsiteX18" fmla="*/ 189187 w 4813738"/>
                <a:gd name="connsiteY18" fmla="*/ 2106466 h 3819652"/>
                <a:gd name="connsiteX19" fmla="*/ 63063 w 4813738"/>
                <a:gd name="connsiteY19" fmla="*/ 2201059 h 3819652"/>
                <a:gd name="connsiteX20" fmla="*/ 42042 w 4813738"/>
                <a:gd name="connsiteY20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199697 w 4813738"/>
                <a:gd name="connsiteY2" fmla="*/ 2968314 h 3819652"/>
                <a:gd name="connsiteX3" fmla="*/ 767256 w 4813738"/>
                <a:gd name="connsiteY3" fmla="*/ 3273114 h 3819652"/>
                <a:gd name="connsiteX4" fmla="*/ 1902373 w 4813738"/>
                <a:gd name="connsiteY4" fmla="*/ 3556894 h 3819652"/>
                <a:gd name="connsiteX5" fmla="*/ 2953407 w 4813738"/>
                <a:gd name="connsiteY5" fmla="*/ 3819652 h 3819652"/>
                <a:gd name="connsiteX6" fmla="*/ 3415863 w 4813738"/>
                <a:gd name="connsiteY6" fmla="*/ 3746080 h 3819652"/>
                <a:gd name="connsiteX7" fmla="*/ 4393325 w 4813738"/>
                <a:gd name="connsiteY7" fmla="*/ 3472811 h 3819652"/>
                <a:gd name="connsiteX8" fmla="*/ 4729656 w 4813738"/>
                <a:gd name="connsiteY8" fmla="*/ 3157500 h 3819652"/>
                <a:gd name="connsiteX9" fmla="*/ 4813738 w 4813738"/>
                <a:gd name="connsiteY9" fmla="*/ 2863211 h 3819652"/>
                <a:gd name="connsiteX10" fmla="*/ 4330263 w 4813738"/>
                <a:gd name="connsiteY10" fmla="*/ 2337694 h 3819652"/>
                <a:gd name="connsiteX11" fmla="*/ 4235669 w 4813738"/>
                <a:gd name="connsiteY11" fmla="*/ 1927790 h 3819652"/>
                <a:gd name="connsiteX12" fmla="*/ 4067504 w 4813738"/>
                <a:gd name="connsiteY12" fmla="*/ 1791156 h 3819652"/>
                <a:gd name="connsiteX13" fmla="*/ 2869325 w 4813738"/>
                <a:gd name="connsiteY13" fmla="*/ 298687 h 3819652"/>
                <a:gd name="connsiteX14" fmla="*/ 2301766 w 4813738"/>
                <a:gd name="connsiteY14" fmla="*/ 4397 h 3819652"/>
                <a:gd name="connsiteX15" fmla="*/ 1597573 w 4813738"/>
                <a:gd name="connsiteY15" fmla="*/ 183073 h 3819652"/>
                <a:gd name="connsiteX16" fmla="*/ 830318 w 4813738"/>
                <a:gd name="connsiteY16" fmla="*/ 477363 h 3819652"/>
                <a:gd name="connsiteX17" fmla="*/ 472966 w 4813738"/>
                <a:gd name="connsiteY17" fmla="*/ 939818 h 3819652"/>
                <a:gd name="connsiteX18" fmla="*/ 189187 w 4813738"/>
                <a:gd name="connsiteY18" fmla="*/ 2106466 h 3819652"/>
                <a:gd name="connsiteX19" fmla="*/ 63063 w 4813738"/>
                <a:gd name="connsiteY19" fmla="*/ 2201059 h 3819652"/>
                <a:gd name="connsiteX20" fmla="*/ 42042 w 4813738"/>
                <a:gd name="connsiteY20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199697 w 4813738"/>
                <a:gd name="connsiteY2" fmla="*/ 2968314 h 3819652"/>
                <a:gd name="connsiteX3" fmla="*/ 767256 w 4813738"/>
                <a:gd name="connsiteY3" fmla="*/ 3273114 h 3819652"/>
                <a:gd name="connsiteX4" fmla="*/ 1902373 w 4813738"/>
                <a:gd name="connsiteY4" fmla="*/ 3556894 h 3819652"/>
                <a:gd name="connsiteX5" fmla="*/ 2953407 w 4813738"/>
                <a:gd name="connsiteY5" fmla="*/ 3819652 h 3819652"/>
                <a:gd name="connsiteX6" fmla="*/ 3415863 w 4813738"/>
                <a:gd name="connsiteY6" fmla="*/ 3746080 h 3819652"/>
                <a:gd name="connsiteX7" fmla="*/ 4393325 w 4813738"/>
                <a:gd name="connsiteY7" fmla="*/ 3472811 h 3819652"/>
                <a:gd name="connsiteX8" fmla="*/ 4729656 w 4813738"/>
                <a:gd name="connsiteY8" fmla="*/ 3157500 h 3819652"/>
                <a:gd name="connsiteX9" fmla="*/ 4813738 w 4813738"/>
                <a:gd name="connsiteY9" fmla="*/ 2863211 h 3819652"/>
                <a:gd name="connsiteX10" fmla="*/ 4330263 w 4813738"/>
                <a:gd name="connsiteY10" fmla="*/ 2337694 h 3819652"/>
                <a:gd name="connsiteX11" fmla="*/ 4235669 w 4813738"/>
                <a:gd name="connsiteY11" fmla="*/ 1927790 h 3819652"/>
                <a:gd name="connsiteX12" fmla="*/ 4067504 w 4813738"/>
                <a:gd name="connsiteY12" fmla="*/ 1791156 h 3819652"/>
                <a:gd name="connsiteX13" fmla="*/ 2869325 w 4813738"/>
                <a:gd name="connsiteY13" fmla="*/ 298687 h 3819652"/>
                <a:gd name="connsiteX14" fmla="*/ 2301766 w 4813738"/>
                <a:gd name="connsiteY14" fmla="*/ 4397 h 3819652"/>
                <a:gd name="connsiteX15" fmla="*/ 1597573 w 4813738"/>
                <a:gd name="connsiteY15" fmla="*/ 183073 h 3819652"/>
                <a:gd name="connsiteX16" fmla="*/ 830318 w 4813738"/>
                <a:gd name="connsiteY16" fmla="*/ 477363 h 3819652"/>
                <a:gd name="connsiteX17" fmla="*/ 472966 w 4813738"/>
                <a:gd name="connsiteY17" fmla="*/ 939818 h 3819652"/>
                <a:gd name="connsiteX18" fmla="*/ 189187 w 4813738"/>
                <a:gd name="connsiteY18" fmla="*/ 2106466 h 3819652"/>
                <a:gd name="connsiteX19" fmla="*/ 63063 w 4813738"/>
                <a:gd name="connsiteY19" fmla="*/ 2201059 h 3819652"/>
                <a:gd name="connsiteX20" fmla="*/ 42042 w 4813738"/>
                <a:gd name="connsiteY20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199697 w 4813738"/>
                <a:gd name="connsiteY2" fmla="*/ 2968314 h 3819652"/>
                <a:gd name="connsiteX3" fmla="*/ 767256 w 4813738"/>
                <a:gd name="connsiteY3" fmla="*/ 3273114 h 3819652"/>
                <a:gd name="connsiteX4" fmla="*/ 1902373 w 4813738"/>
                <a:gd name="connsiteY4" fmla="*/ 3556894 h 3819652"/>
                <a:gd name="connsiteX5" fmla="*/ 2953407 w 4813738"/>
                <a:gd name="connsiteY5" fmla="*/ 3819652 h 3819652"/>
                <a:gd name="connsiteX6" fmla="*/ 3415863 w 4813738"/>
                <a:gd name="connsiteY6" fmla="*/ 3746080 h 3819652"/>
                <a:gd name="connsiteX7" fmla="*/ 4393325 w 4813738"/>
                <a:gd name="connsiteY7" fmla="*/ 3472811 h 3819652"/>
                <a:gd name="connsiteX8" fmla="*/ 4729656 w 4813738"/>
                <a:gd name="connsiteY8" fmla="*/ 3157500 h 3819652"/>
                <a:gd name="connsiteX9" fmla="*/ 4813738 w 4813738"/>
                <a:gd name="connsiteY9" fmla="*/ 2863211 h 3819652"/>
                <a:gd name="connsiteX10" fmla="*/ 4330263 w 4813738"/>
                <a:gd name="connsiteY10" fmla="*/ 2337694 h 3819652"/>
                <a:gd name="connsiteX11" fmla="*/ 4235669 w 4813738"/>
                <a:gd name="connsiteY11" fmla="*/ 1927790 h 3819652"/>
                <a:gd name="connsiteX12" fmla="*/ 4067504 w 4813738"/>
                <a:gd name="connsiteY12" fmla="*/ 1791156 h 3819652"/>
                <a:gd name="connsiteX13" fmla="*/ 2869325 w 4813738"/>
                <a:gd name="connsiteY13" fmla="*/ 298687 h 3819652"/>
                <a:gd name="connsiteX14" fmla="*/ 2301766 w 4813738"/>
                <a:gd name="connsiteY14" fmla="*/ 4397 h 3819652"/>
                <a:gd name="connsiteX15" fmla="*/ 1597573 w 4813738"/>
                <a:gd name="connsiteY15" fmla="*/ 183073 h 3819652"/>
                <a:gd name="connsiteX16" fmla="*/ 830318 w 4813738"/>
                <a:gd name="connsiteY16" fmla="*/ 477363 h 3819652"/>
                <a:gd name="connsiteX17" fmla="*/ 472966 w 4813738"/>
                <a:gd name="connsiteY17" fmla="*/ 939818 h 3819652"/>
                <a:gd name="connsiteX18" fmla="*/ 189187 w 4813738"/>
                <a:gd name="connsiteY18" fmla="*/ 2106466 h 3819652"/>
                <a:gd name="connsiteX19" fmla="*/ 63063 w 4813738"/>
                <a:gd name="connsiteY19" fmla="*/ 2201059 h 3819652"/>
                <a:gd name="connsiteX20" fmla="*/ 42042 w 4813738"/>
                <a:gd name="connsiteY20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199697 w 4813738"/>
                <a:gd name="connsiteY2" fmla="*/ 2968314 h 3819652"/>
                <a:gd name="connsiteX3" fmla="*/ 767256 w 4813738"/>
                <a:gd name="connsiteY3" fmla="*/ 3273114 h 3819652"/>
                <a:gd name="connsiteX4" fmla="*/ 1902373 w 4813738"/>
                <a:gd name="connsiteY4" fmla="*/ 3556894 h 3819652"/>
                <a:gd name="connsiteX5" fmla="*/ 2953407 w 4813738"/>
                <a:gd name="connsiteY5" fmla="*/ 3819652 h 3819652"/>
                <a:gd name="connsiteX6" fmla="*/ 3415863 w 4813738"/>
                <a:gd name="connsiteY6" fmla="*/ 3746080 h 3819652"/>
                <a:gd name="connsiteX7" fmla="*/ 4393325 w 4813738"/>
                <a:gd name="connsiteY7" fmla="*/ 3472811 h 3819652"/>
                <a:gd name="connsiteX8" fmla="*/ 4729656 w 4813738"/>
                <a:gd name="connsiteY8" fmla="*/ 3157500 h 3819652"/>
                <a:gd name="connsiteX9" fmla="*/ 4813738 w 4813738"/>
                <a:gd name="connsiteY9" fmla="*/ 2863211 h 3819652"/>
                <a:gd name="connsiteX10" fmla="*/ 4330263 w 4813738"/>
                <a:gd name="connsiteY10" fmla="*/ 2337694 h 3819652"/>
                <a:gd name="connsiteX11" fmla="*/ 4235669 w 4813738"/>
                <a:gd name="connsiteY11" fmla="*/ 1927790 h 3819652"/>
                <a:gd name="connsiteX12" fmla="*/ 4067504 w 4813738"/>
                <a:gd name="connsiteY12" fmla="*/ 1791156 h 3819652"/>
                <a:gd name="connsiteX13" fmla="*/ 2869325 w 4813738"/>
                <a:gd name="connsiteY13" fmla="*/ 298687 h 3819652"/>
                <a:gd name="connsiteX14" fmla="*/ 2301766 w 4813738"/>
                <a:gd name="connsiteY14" fmla="*/ 4397 h 3819652"/>
                <a:gd name="connsiteX15" fmla="*/ 1597573 w 4813738"/>
                <a:gd name="connsiteY15" fmla="*/ 183073 h 3819652"/>
                <a:gd name="connsiteX16" fmla="*/ 830318 w 4813738"/>
                <a:gd name="connsiteY16" fmla="*/ 477363 h 3819652"/>
                <a:gd name="connsiteX17" fmla="*/ 472966 w 4813738"/>
                <a:gd name="connsiteY17" fmla="*/ 939818 h 3819652"/>
                <a:gd name="connsiteX18" fmla="*/ 189187 w 4813738"/>
                <a:gd name="connsiteY18" fmla="*/ 2106466 h 3819652"/>
                <a:gd name="connsiteX19" fmla="*/ 63063 w 4813738"/>
                <a:gd name="connsiteY19" fmla="*/ 2201059 h 3819652"/>
                <a:gd name="connsiteX20" fmla="*/ 42042 w 4813738"/>
                <a:gd name="connsiteY20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199697 w 4813738"/>
                <a:gd name="connsiteY2" fmla="*/ 2968314 h 3819652"/>
                <a:gd name="connsiteX3" fmla="*/ 767256 w 4813738"/>
                <a:gd name="connsiteY3" fmla="*/ 3273114 h 3819652"/>
                <a:gd name="connsiteX4" fmla="*/ 1902373 w 4813738"/>
                <a:gd name="connsiteY4" fmla="*/ 3556894 h 3819652"/>
                <a:gd name="connsiteX5" fmla="*/ 2953407 w 4813738"/>
                <a:gd name="connsiteY5" fmla="*/ 3819652 h 3819652"/>
                <a:gd name="connsiteX6" fmla="*/ 3415863 w 4813738"/>
                <a:gd name="connsiteY6" fmla="*/ 3746080 h 3819652"/>
                <a:gd name="connsiteX7" fmla="*/ 4393325 w 4813738"/>
                <a:gd name="connsiteY7" fmla="*/ 3472811 h 3819652"/>
                <a:gd name="connsiteX8" fmla="*/ 4729656 w 4813738"/>
                <a:gd name="connsiteY8" fmla="*/ 3157500 h 3819652"/>
                <a:gd name="connsiteX9" fmla="*/ 4813738 w 4813738"/>
                <a:gd name="connsiteY9" fmla="*/ 2863211 h 3819652"/>
                <a:gd name="connsiteX10" fmla="*/ 4330263 w 4813738"/>
                <a:gd name="connsiteY10" fmla="*/ 2337694 h 3819652"/>
                <a:gd name="connsiteX11" fmla="*/ 4235669 w 4813738"/>
                <a:gd name="connsiteY11" fmla="*/ 1927790 h 3819652"/>
                <a:gd name="connsiteX12" fmla="*/ 4067504 w 4813738"/>
                <a:gd name="connsiteY12" fmla="*/ 1791156 h 3819652"/>
                <a:gd name="connsiteX13" fmla="*/ 2869325 w 4813738"/>
                <a:gd name="connsiteY13" fmla="*/ 298687 h 3819652"/>
                <a:gd name="connsiteX14" fmla="*/ 2301766 w 4813738"/>
                <a:gd name="connsiteY14" fmla="*/ 4397 h 3819652"/>
                <a:gd name="connsiteX15" fmla="*/ 1597573 w 4813738"/>
                <a:gd name="connsiteY15" fmla="*/ 183073 h 3819652"/>
                <a:gd name="connsiteX16" fmla="*/ 830318 w 4813738"/>
                <a:gd name="connsiteY16" fmla="*/ 477363 h 3819652"/>
                <a:gd name="connsiteX17" fmla="*/ 472966 w 4813738"/>
                <a:gd name="connsiteY17" fmla="*/ 939818 h 3819652"/>
                <a:gd name="connsiteX18" fmla="*/ 189187 w 4813738"/>
                <a:gd name="connsiteY18" fmla="*/ 2106466 h 3819652"/>
                <a:gd name="connsiteX19" fmla="*/ 63063 w 4813738"/>
                <a:gd name="connsiteY19" fmla="*/ 2201059 h 3819652"/>
                <a:gd name="connsiteX20" fmla="*/ 42042 w 4813738"/>
                <a:gd name="connsiteY20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767256 w 4813738"/>
                <a:gd name="connsiteY2" fmla="*/ 3273114 h 3819652"/>
                <a:gd name="connsiteX3" fmla="*/ 1902373 w 4813738"/>
                <a:gd name="connsiteY3" fmla="*/ 3556894 h 3819652"/>
                <a:gd name="connsiteX4" fmla="*/ 2953407 w 4813738"/>
                <a:gd name="connsiteY4" fmla="*/ 3819652 h 3819652"/>
                <a:gd name="connsiteX5" fmla="*/ 3415863 w 4813738"/>
                <a:gd name="connsiteY5" fmla="*/ 3746080 h 3819652"/>
                <a:gd name="connsiteX6" fmla="*/ 4393325 w 4813738"/>
                <a:gd name="connsiteY6" fmla="*/ 3472811 h 3819652"/>
                <a:gd name="connsiteX7" fmla="*/ 4729656 w 4813738"/>
                <a:gd name="connsiteY7" fmla="*/ 3157500 h 3819652"/>
                <a:gd name="connsiteX8" fmla="*/ 4813738 w 4813738"/>
                <a:gd name="connsiteY8" fmla="*/ 2863211 h 3819652"/>
                <a:gd name="connsiteX9" fmla="*/ 4330263 w 4813738"/>
                <a:gd name="connsiteY9" fmla="*/ 2337694 h 3819652"/>
                <a:gd name="connsiteX10" fmla="*/ 4235669 w 4813738"/>
                <a:gd name="connsiteY10" fmla="*/ 1927790 h 3819652"/>
                <a:gd name="connsiteX11" fmla="*/ 4067504 w 4813738"/>
                <a:gd name="connsiteY11" fmla="*/ 1791156 h 3819652"/>
                <a:gd name="connsiteX12" fmla="*/ 2869325 w 4813738"/>
                <a:gd name="connsiteY12" fmla="*/ 298687 h 3819652"/>
                <a:gd name="connsiteX13" fmla="*/ 2301766 w 4813738"/>
                <a:gd name="connsiteY13" fmla="*/ 4397 h 3819652"/>
                <a:gd name="connsiteX14" fmla="*/ 1597573 w 4813738"/>
                <a:gd name="connsiteY14" fmla="*/ 183073 h 3819652"/>
                <a:gd name="connsiteX15" fmla="*/ 830318 w 4813738"/>
                <a:gd name="connsiteY15" fmla="*/ 477363 h 3819652"/>
                <a:gd name="connsiteX16" fmla="*/ 472966 w 4813738"/>
                <a:gd name="connsiteY16" fmla="*/ 939818 h 3819652"/>
                <a:gd name="connsiteX17" fmla="*/ 189187 w 4813738"/>
                <a:gd name="connsiteY17" fmla="*/ 2106466 h 3819652"/>
                <a:gd name="connsiteX18" fmla="*/ 63063 w 4813738"/>
                <a:gd name="connsiteY18" fmla="*/ 2201059 h 3819652"/>
                <a:gd name="connsiteX19" fmla="*/ 42042 w 4813738"/>
                <a:gd name="connsiteY19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767256 w 4813738"/>
                <a:gd name="connsiteY2" fmla="*/ 3273114 h 3819652"/>
                <a:gd name="connsiteX3" fmla="*/ 2953407 w 4813738"/>
                <a:gd name="connsiteY3" fmla="*/ 3819652 h 3819652"/>
                <a:gd name="connsiteX4" fmla="*/ 3415863 w 4813738"/>
                <a:gd name="connsiteY4" fmla="*/ 3746080 h 3819652"/>
                <a:gd name="connsiteX5" fmla="*/ 4393325 w 4813738"/>
                <a:gd name="connsiteY5" fmla="*/ 3472811 h 3819652"/>
                <a:gd name="connsiteX6" fmla="*/ 4729656 w 4813738"/>
                <a:gd name="connsiteY6" fmla="*/ 3157500 h 3819652"/>
                <a:gd name="connsiteX7" fmla="*/ 4813738 w 4813738"/>
                <a:gd name="connsiteY7" fmla="*/ 2863211 h 3819652"/>
                <a:gd name="connsiteX8" fmla="*/ 4330263 w 4813738"/>
                <a:gd name="connsiteY8" fmla="*/ 2337694 h 3819652"/>
                <a:gd name="connsiteX9" fmla="*/ 4235669 w 4813738"/>
                <a:gd name="connsiteY9" fmla="*/ 1927790 h 3819652"/>
                <a:gd name="connsiteX10" fmla="*/ 4067504 w 4813738"/>
                <a:gd name="connsiteY10" fmla="*/ 1791156 h 3819652"/>
                <a:gd name="connsiteX11" fmla="*/ 2869325 w 4813738"/>
                <a:gd name="connsiteY11" fmla="*/ 298687 h 3819652"/>
                <a:gd name="connsiteX12" fmla="*/ 2301766 w 4813738"/>
                <a:gd name="connsiteY12" fmla="*/ 4397 h 3819652"/>
                <a:gd name="connsiteX13" fmla="*/ 1597573 w 4813738"/>
                <a:gd name="connsiteY13" fmla="*/ 183073 h 3819652"/>
                <a:gd name="connsiteX14" fmla="*/ 830318 w 4813738"/>
                <a:gd name="connsiteY14" fmla="*/ 477363 h 3819652"/>
                <a:gd name="connsiteX15" fmla="*/ 472966 w 4813738"/>
                <a:gd name="connsiteY15" fmla="*/ 939818 h 3819652"/>
                <a:gd name="connsiteX16" fmla="*/ 189187 w 4813738"/>
                <a:gd name="connsiteY16" fmla="*/ 2106466 h 3819652"/>
                <a:gd name="connsiteX17" fmla="*/ 63063 w 4813738"/>
                <a:gd name="connsiteY17" fmla="*/ 2201059 h 3819652"/>
                <a:gd name="connsiteX18" fmla="*/ 42042 w 4813738"/>
                <a:gd name="connsiteY18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767256 w 4813738"/>
                <a:gd name="connsiteY2" fmla="*/ 3273114 h 3819652"/>
                <a:gd name="connsiteX3" fmla="*/ 2953407 w 4813738"/>
                <a:gd name="connsiteY3" fmla="*/ 3819652 h 3819652"/>
                <a:gd name="connsiteX4" fmla="*/ 3415863 w 4813738"/>
                <a:gd name="connsiteY4" fmla="*/ 3746080 h 3819652"/>
                <a:gd name="connsiteX5" fmla="*/ 4729656 w 4813738"/>
                <a:gd name="connsiteY5" fmla="*/ 3157500 h 3819652"/>
                <a:gd name="connsiteX6" fmla="*/ 4813738 w 4813738"/>
                <a:gd name="connsiteY6" fmla="*/ 2863211 h 3819652"/>
                <a:gd name="connsiteX7" fmla="*/ 4330263 w 4813738"/>
                <a:gd name="connsiteY7" fmla="*/ 2337694 h 3819652"/>
                <a:gd name="connsiteX8" fmla="*/ 4235669 w 4813738"/>
                <a:gd name="connsiteY8" fmla="*/ 1927790 h 3819652"/>
                <a:gd name="connsiteX9" fmla="*/ 4067504 w 4813738"/>
                <a:gd name="connsiteY9" fmla="*/ 1791156 h 3819652"/>
                <a:gd name="connsiteX10" fmla="*/ 2869325 w 4813738"/>
                <a:gd name="connsiteY10" fmla="*/ 298687 h 3819652"/>
                <a:gd name="connsiteX11" fmla="*/ 2301766 w 4813738"/>
                <a:gd name="connsiteY11" fmla="*/ 4397 h 3819652"/>
                <a:gd name="connsiteX12" fmla="*/ 1597573 w 4813738"/>
                <a:gd name="connsiteY12" fmla="*/ 183073 h 3819652"/>
                <a:gd name="connsiteX13" fmla="*/ 830318 w 4813738"/>
                <a:gd name="connsiteY13" fmla="*/ 477363 h 3819652"/>
                <a:gd name="connsiteX14" fmla="*/ 472966 w 4813738"/>
                <a:gd name="connsiteY14" fmla="*/ 939818 h 3819652"/>
                <a:gd name="connsiteX15" fmla="*/ 189187 w 4813738"/>
                <a:gd name="connsiteY15" fmla="*/ 2106466 h 3819652"/>
                <a:gd name="connsiteX16" fmla="*/ 63063 w 4813738"/>
                <a:gd name="connsiteY16" fmla="*/ 2201059 h 3819652"/>
                <a:gd name="connsiteX17" fmla="*/ 42042 w 4813738"/>
                <a:gd name="connsiteY17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767256 w 4813738"/>
                <a:gd name="connsiteY2" fmla="*/ 3273114 h 3819652"/>
                <a:gd name="connsiteX3" fmla="*/ 2953407 w 4813738"/>
                <a:gd name="connsiteY3" fmla="*/ 3819652 h 3819652"/>
                <a:gd name="connsiteX4" fmla="*/ 4729656 w 4813738"/>
                <a:gd name="connsiteY4" fmla="*/ 3157500 h 3819652"/>
                <a:gd name="connsiteX5" fmla="*/ 4813738 w 4813738"/>
                <a:gd name="connsiteY5" fmla="*/ 2863211 h 3819652"/>
                <a:gd name="connsiteX6" fmla="*/ 4330263 w 4813738"/>
                <a:gd name="connsiteY6" fmla="*/ 2337694 h 3819652"/>
                <a:gd name="connsiteX7" fmla="*/ 4235669 w 4813738"/>
                <a:gd name="connsiteY7" fmla="*/ 1927790 h 3819652"/>
                <a:gd name="connsiteX8" fmla="*/ 4067504 w 4813738"/>
                <a:gd name="connsiteY8" fmla="*/ 1791156 h 3819652"/>
                <a:gd name="connsiteX9" fmla="*/ 2869325 w 4813738"/>
                <a:gd name="connsiteY9" fmla="*/ 298687 h 3819652"/>
                <a:gd name="connsiteX10" fmla="*/ 2301766 w 4813738"/>
                <a:gd name="connsiteY10" fmla="*/ 4397 h 3819652"/>
                <a:gd name="connsiteX11" fmla="*/ 1597573 w 4813738"/>
                <a:gd name="connsiteY11" fmla="*/ 183073 h 3819652"/>
                <a:gd name="connsiteX12" fmla="*/ 830318 w 4813738"/>
                <a:gd name="connsiteY12" fmla="*/ 477363 h 3819652"/>
                <a:gd name="connsiteX13" fmla="*/ 472966 w 4813738"/>
                <a:gd name="connsiteY13" fmla="*/ 939818 h 3819652"/>
                <a:gd name="connsiteX14" fmla="*/ 189187 w 4813738"/>
                <a:gd name="connsiteY14" fmla="*/ 2106466 h 3819652"/>
                <a:gd name="connsiteX15" fmla="*/ 63063 w 4813738"/>
                <a:gd name="connsiteY15" fmla="*/ 2201059 h 3819652"/>
                <a:gd name="connsiteX16" fmla="*/ 42042 w 4813738"/>
                <a:gd name="connsiteY16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767256 w 4813738"/>
                <a:gd name="connsiteY2" fmla="*/ 3273114 h 3819652"/>
                <a:gd name="connsiteX3" fmla="*/ 2953407 w 4813738"/>
                <a:gd name="connsiteY3" fmla="*/ 3819652 h 3819652"/>
                <a:gd name="connsiteX4" fmla="*/ 4729656 w 4813738"/>
                <a:gd name="connsiteY4" fmla="*/ 3157500 h 3819652"/>
                <a:gd name="connsiteX5" fmla="*/ 4813738 w 4813738"/>
                <a:gd name="connsiteY5" fmla="*/ 2863211 h 3819652"/>
                <a:gd name="connsiteX6" fmla="*/ 4330263 w 4813738"/>
                <a:gd name="connsiteY6" fmla="*/ 2337694 h 3819652"/>
                <a:gd name="connsiteX7" fmla="*/ 4235669 w 4813738"/>
                <a:gd name="connsiteY7" fmla="*/ 1927790 h 3819652"/>
                <a:gd name="connsiteX8" fmla="*/ 4067504 w 4813738"/>
                <a:gd name="connsiteY8" fmla="*/ 1791156 h 3819652"/>
                <a:gd name="connsiteX9" fmla="*/ 2869325 w 4813738"/>
                <a:gd name="connsiteY9" fmla="*/ 298687 h 3819652"/>
                <a:gd name="connsiteX10" fmla="*/ 2301766 w 4813738"/>
                <a:gd name="connsiteY10" fmla="*/ 4397 h 3819652"/>
                <a:gd name="connsiteX11" fmla="*/ 1597573 w 4813738"/>
                <a:gd name="connsiteY11" fmla="*/ 183073 h 3819652"/>
                <a:gd name="connsiteX12" fmla="*/ 830318 w 4813738"/>
                <a:gd name="connsiteY12" fmla="*/ 477363 h 3819652"/>
                <a:gd name="connsiteX13" fmla="*/ 472966 w 4813738"/>
                <a:gd name="connsiteY13" fmla="*/ 939818 h 3819652"/>
                <a:gd name="connsiteX14" fmla="*/ 189187 w 4813738"/>
                <a:gd name="connsiteY14" fmla="*/ 2106466 h 3819652"/>
                <a:gd name="connsiteX15" fmla="*/ 63063 w 4813738"/>
                <a:gd name="connsiteY15" fmla="*/ 2201059 h 3819652"/>
                <a:gd name="connsiteX16" fmla="*/ 42042 w 4813738"/>
                <a:gd name="connsiteY16" fmla="*/ 2463818 h 3819652"/>
                <a:gd name="connsiteX0" fmla="*/ 42042 w 4813738"/>
                <a:gd name="connsiteY0" fmla="*/ 2463818 h 3819652"/>
                <a:gd name="connsiteX1" fmla="*/ 0 w 4813738"/>
                <a:gd name="connsiteY1" fmla="*/ 2642494 h 3819652"/>
                <a:gd name="connsiteX2" fmla="*/ 767256 w 4813738"/>
                <a:gd name="connsiteY2" fmla="*/ 3273114 h 3819652"/>
                <a:gd name="connsiteX3" fmla="*/ 2953407 w 4813738"/>
                <a:gd name="connsiteY3" fmla="*/ 3819652 h 3819652"/>
                <a:gd name="connsiteX4" fmla="*/ 4813738 w 4813738"/>
                <a:gd name="connsiteY4" fmla="*/ 2863211 h 3819652"/>
                <a:gd name="connsiteX5" fmla="*/ 4330263 w 4813738"/>
                <a:gd name="connsiteY5" fmla="*/ 2337694 h 3819652"/>
                <a:gd name="connsiteX6" fmla="*/ 4235669 w 4813738"/>
                <a:gd name="connsiteY6" fmla="*/ 1927790 h 3819652"/>
                <a:gd name="connsiteX7" fmla="*/ 4067504 w 4813738"/>
                <a:gd name="connsiteY7" fmla="*/ 1791156 h 3819652"/>
                <a:gd name="connsiteX8" fmla="*/ 2869325 w 4813738"/>
                <a:gd name="connsiteY8" fmla="*/ 298687 h 3819652"/>
                <a:gd name="connsiteX9" fmla="*/ 2301766 w 4813738"/>
                <a:gd name="connsiteY9" fmla="*/ 4397 h 3819652"/>
                <a:gd name="connsiteX10" fmla="*/ 1597573 w 4813738"/>
                <a:gd name="connsiteY10" fmla="*/ 183073 h 3819652"/>
                <a:gd name="connsiteX11" fmla="*/ 830318 w 4813738"/>
                <a:gd name="connsiteY11" fmla="*/ 477363 h 3819652"/>
                <a:gd name="connsiteX12" fmla="*/ 472966 w 4813738"/>
                <a:gd name="connsiteY12" fmla="*/ 939818 h 3819652"/>
                <a:gd name="connsiteX13" fmla="*/ 189187 w 4813738"/>
                <a:gd name="connsiteY13" fmla="*/ 2106466 h 3819652"/>
                <a:gd name="connsiteX14" fmla="*/ 63063 w 4813738"/>
                <a:gd name="connsiteY14" fmla="*/ 2201059 h 3819652"/>
                <a:gd name="connsiteX15" fmla="*/ 42042 w 4813738"/>
                <a:gd name="connsiteY15" fmla="*/ 2463818 h 3819652"/>
                <a:gd name="connsiteX0" fmla="*/ 42042 w 4814405"/>
                <a:gd name="connsiteY0" fmla="*/ 2463818 h 3819652"/>
                <a:gd name="connsiteX1" fmla="*/ 0 w 4814405"/>
                <a:gd name="connsiteY1" fmla="*/ 2642494 h 3819652"/>
                <a:gd name="connsiteX2" fmla="*/ 767256 w 4814405"/>
                <a:gd name="connsiteY2" fmla="*/ 3273114 h 3819652"/>
                <a:gd name="connsiteX3" fmla="*/ 2953407 w 4814405"/>
                <a:gd name="connsiteY3" fmla="*/ 3819652 h 3819652"/>
                <a:gd name="connsiteX4" fmla="*/ 4813738 w 4814405"/>
                <a:gd name="connsiteY4" fmla="*/ 2863211 h 3819652"/>
                <a:gd name="connsiteX5" fmla="*/ 4330263 w 4814405"/>
                <a:gd name="connsiteY5" fmla="*/ 2337694 h 3819652"/>
                <a:gd name="connsiteX6" fmla="*/ 4235669 w 4814405"/>
                <a:gd name="connsiteY6" fmla="*/ 1927790 h 3819652"/>
                <a:gd name="connsiteX7" fmla="*/ 4067504 w 4814405"/>
                <a:gd name="connsiteY7" fmla="*/ 1791156 h 3819652"/>
                <a:gd name="connsiteX8" fmla="*/ 2869325 w 4814405"/>
                <a:gd name="connsiteY8" fmla="*/ 298687 h 3819652"/>
                <a:gd name="connsiteX9" fmla="*/ 2301766 w 4814405"/>
                <a:gd name="connsiteY9" fmla="*/ 4397 h 3819652"/>
                <a:gd name="connsiteX10" fmla="*/ 1597573 w 4814405"/>
                <a:gd name="connsiteY10" fmla="*/ 183073 h 3819652"/>
                <a:gd name="connsiteX11" fmla="*/ 830318 w 4814405"/>
                <a:gd name="connsiteY11" fmla="*/ 477363 h 3819652"/>
                <a:gd name="connsiteX12" fmla="*/ 472966 w 4814405"/>
                <a:gd name="connsiteY12" fmla="*/ 939818 h 3819652"/>
                <a:gd name="connsiteX13" fmla="*/ 189187 w 4814405"/>
                <a:gd name="connsiteY13" fmla="*/ 2106466 h 3819652"/>
                <a:gd name="connsiteX14" fmla="*/ 63063 w 4814405"/>
                <a:gd name="connsiteY14" fmla="*/ 2201059 h 3819652"/>
                <a:gd name="connsiteX15" fmla="*/ 42042 w 4814405"/>
                <a:gd name="connsiteY15" fmla="*/ 2463818 h 3819652"/>
                <a:gd name="connsiteX0" fmla="*/ 42042 w 4814399"/>
                <a:gd name="connsiteY0" fmla="*/ 2463818 h 3788121"/>
                <a:gd name="connsiteX1" fmla="*/ 0 w 4814399"/>
                <a:gd name="connsiteY1" fmla="*/ 2642494 h 3788121"/>
                <a:gd name="connsiteX2" fmla="*/ 767256 w 4814399"/>
                <a:gd name="connsiteY2" fmla="*/ 3273114 h 3788121"/>
                <a:gd name="connsiteX3" fmla="*/ 2942897 w 4814399"/>
                <a:gd name="connsiteY3" fmla="*/ 3788121 h 3788121"/>
                <a:gd name="connsiteX4" fmla="*/ 4813738 w 4814399"/>
                <a:gd name="connsiteY4" fmla="*/ 2863211 h 3788121"/>
                <a:gd name="connsiteX5" fmla="*/ 4330263 w 4814399"/>
                <a:gd name="connsiteY5" fmla="*/ 2337694 h 3788121"/>
                <a:gd name="connsiteX6" fmla="*/ 4235669 w 4814399"/>
                <a:gd name="connsiteY6" fmla="*/ 1927790 h 3788121"/>
                <a:gd name="connsiteX7" fmla="*/ 4067504 w 4814399"/>
                <a:gd name="connsiteY7" fmla="*/ 1791156 h 3788121"/>
                <a:gd name="connsiteX8" fmla="*/ 2869325 w 4814399"/>
                <a:gd name="connsiteY8" fmla="*/ 298687 h 3788121"/>
                <a:gd name="connsiteX9" fmla="*/ 2301766 w 4814399"/>
                <a:gd name="connsiteY9" fmla="*/ 4397 h 3788121"/>
                <a:gd name="connsiteX10" fmla="*/ 1597573 w 4814399"/>
                <a:gd name="connsiteY10" fmla="*/ 183073 h 3788121"/>
                <a:gd name="connsiteX11" fmla="*/ 830318 w 4814399"/>
                <a:gd name="connsiteY11" fmla="*/ 477363 h 3788121"/>
                <a:gd name="connsiteX12" fmla="*/ 472966 w 4814399"/>
                <a:gd name="connsiteY12" fmla="*/ 939818 h 3788121"/>
                <a:gd name="connsiteX13" fmla="*/ 189187 w 4814399"/>
                <a:gd name="connsiteY13" fmla="*/ 2106466 h 3788121"/>
                <a:gd name="connsiteX14" fmla="*/ 63063 w 4814399"/>
                <a:gd name="connsiteY14" fmla="*/ 2201059 h 3788121"/>
                <a:gd name="connsiteX15" fmla="*/ 42042 w 4814399"/>
                <a:gd name="connsiteY15" fmla="*/ 2463818 h 3788121"/>
                <a:gd name="connsiteX0" fmla="*/ 42042 w 4814349"/>
                <a:gd name="connsiteY0" fmla="*/ 2463818 h 3792631"/>
                <a:gd name="connsiteX1" fmla="*/ 0 w 4814349"/>
                <a:gd name="connsiteY1" fmla="*/ 2642494 h 3792631"/>
                <a:gd name="connsiteX2" fmla="*/ 767256 w 4814349"/>
                <a:gd name="connsiteY2" fmla="*/ 3273114 h 3792631"/>
                <a:gd name="connsiteX3" fmla="*/ 2942897 w 4814349"/>
                <a:gd name="connsiteY3" fmla="*/ 3788121 h 3792631"/>
                <a:gd name="connsiteX4" fmla="*/ 4813738 w 4814349"/>
                <a:gd name="connsiteY4" fmla="*/ 2863211 h 3792631"/>
                <a:gd name="connsiteX5" fmla="*/ 4330263 w 4814349"/>
                <a:gd name="connsiteY5" fmla="*/ 2337694 h 3792631"/>
                <a:gd name="connsiteX6" fmla="*/ 4235669 w 4814349"/>
                <a:gd name="connsiteY6" fmla="*/ 1927790 h 3792631"/>
                <a:gd name="connsiteX7" fmla="*/ 4067504 w 4814349"/>
                <a:gd name="connsiteY7" fmla="*/ 1791156 h 3792631"/>
                <a:gd name="connsiteX8" fmla="*/ 2869325 w 4814349"/>
                <a:gd name="connsiteY8" fmla="*/ 298687 h 3792631"/>
                <a:gd name="connsiteX9" fmla="*/ 2301766 w 4814349"/>
                <a:gd name="connsiteY9" fmla="*/ 4397 h 3792631"/>
                <a:gd name="connsiteX10" fmla="*/ 1597573 w 4814349"/>
                <a:gd name="connsiteY10" fmla="*/ 183073 h 3792631"/>
                <a:gd name="connsiteX11" fmla="*/ 830318 w 4814349"/>
                <a:gd name="connsiteY11" fmla="*/ 477363 h 3792631"/>
                <a:gd name="connsiteX12" fmla="*/ 472966 w 4814349"/>
                <a:gd name="connsiteY12" fmla="*/ 939818 h 3792631"/>
                <a:gd name="connsiteX13" fmla="*/ 189187 w 4814349"/>
                <a:gd name="connsiteY13" fmla="*/ 2106466 h 3792631"/>
                <a:gd name="connsiteX14" fmla="*/ 63063 w 4814349"/>
                <a:gd name="connsiteY14" fmla="*/ 2201059 h 3792631"/>
                <a:gd name="connsiteX15" fmla="*/ 42042 w 4814349"/>
                <a:gd name="connsiteY15" fmla="*/ 2463818 h 3792631"/>
                <a:gd name="connsiteX0" fmla="*/ 42042 w 4814349"/>
                <a:gd name="connsiteY0" fmla="*/ 2463818 h 3792631"/>
                <a:gd name="connsiteX1" fmla="*/ 0 w 4814349"/>
                <a:gd name="connsiteY1" fmla="*/ 2642494 h 3792631"/>
                <a:gd name="connsiteX2" fmla="*/ 767256 w 4814349"/>
                <a:gd name="connsiteY2" fmla="*/ 3273114 h 3792631"/>
                <a:gd name="connsiteX3" fmla="*/ 2942897 w 4814349"/>
                <a:gd name="connsiteY3" fmla="*/ 3788121 h 3792631"/>
                <a:gd name="connsiteX4" fmla="*/ 4813738 w 4814349"/>
                <a:gd name="connsiteY4" fmla="*/ 2863211 h 3792631"/>
                <a:gd name="connsiteX5" fmla="*/ 4330263 w 4814349"/>
                <a:gd name="connsiteY5" fmla="*/ 2337694 h 3792631"/>
                <a:gd name="connsiteX6" fmla="*/ 4235669 w 4814349"/>
                <a:gd name="connsiteY6" fmla="*/ 1927790 h 3792631"/>
                <a:gd name="connsiteX7" fmla="*/ 4067504 w 4814349"/>
                <a:gd name="connsiteY7" fmla="*/ 1791156 h 3792631"/>
                <a:gd name="connsiteX8" fmla="*/ 2869325 w 4814349"/>
                <a:gd name="connsiteY8" fmla="*/ 298687 h 3792631"/>
                <a:gd name="connsiteX9" fmla="*/ 2301766 w 4814349"/>
                <a:gd name="connsiteY9" fmla="*/ 4397 h 3792631"/>
                <a:gd name="connsiteX10" fmla="*/ 1597573 w 4814349"/>
                <a:gd name="connsiteY10" fmla="*/ 183073 h 3792631"/>
                <a:gd name="connsiteX11" fmla="*/ 830318 w 4814349"/>
                <a:gd name="connsiteY11" fmla="*/ 477363 h 3792631"/>
                <a:gd name="connsiteX12" fmla="*/ 472966 w 4814349"/>
                <a:gd name="connsiteY12" fmla="*/ 939818 h 3792631"/>
                <a:gd name="connsiteX13" fmla="*/ 189187 w 4814349"/>
                <a:gd name="connsiteY13" fmla="*/ 2106466 h 3792631"/>
                <a:gd name="connsiteX14" fmla="*/ 63063 w 4814349"/>
                <a:gd name="connsiteY14" fmla="*/ 2201059 h 3792631"/>
                <a:gd name="connsiteX15" fmla="*/ 42042 w 4814349"/>
                <a:gd name="connsiteY15" fmla="*/ 2463818 h 3792631"/>
                <a:gd name="connsiteX0" fmla="*/ 42042 w 4814349"/>
                <a:gd name="connsiteY0" fmla="*/ 2463818 h 3792631"/>
                <a:gd name="connsiteX1" fmla="*/ 0 w 4814349"/>
                <a:gd name="connsiteY1" fmla="*/ 2642494 h 3792631"/>
                <a:gd name="connsiteX2" fmla="*/ 767256 w 4814349"/>
                <a:gd name="connsiteY2" fmla="*/ 3273114 h 3792631"/>
                <a:gd name="connsiteX3" fmla="*/ 2942897 w 4814349"/>
                <a:gd name="connsiteY3" fmla="*/ 3788121 h 3792631"/>
                <a:gd name="connsiteX4" fmla="*/ 4813738 w 4814349"/>
                <a:gd name="connsiteY4" fmla="*/ 2863211 h 3792631"/>
                <a:gd name="connsiteX5" fmla="*/ 4330263 w 4814349"/>
                <a:gd name="connsiteY5" fmla="*/ 2337694 h 3792631"/>
                <a:gd name="connsiteX6" fmla="*/ 4235669 w 4814349"/>
                <a:gd name="connsiteY6" fmla="*/ 1927790 h 3792631"/>
                <a:gd name="connsiteX7" fmla="*/ 4067504 w 4814349"/>
                <a:gd name="connsiteY7" fmla="*/ 1791156 h 3792631"/>
                <a:gd name="connsiteX8" fmla="*/ 2869325 w 4814349"/>
                <a:gd name="connsiteY8" fmla="*/ 298687 h 3792631"/>
                <a:gd name="connsiteX9" fmla="*/ 2301766 w 4814349"/>
                <a:gd name="connsiteY9" fmla="*/ 4397 h 3792631"/>
                <a:gd name="connsiteX10" fmla="*/ 1597573 w 4814349"/>
                <a:gd name="connsiteY10" fmla="*/ 183073 h 3792631"/>
                <a:gd name="connsiteX11" fmla="*/ 830318 w 4814349"/>
                <a:gd name="connsiteY11" fmla="*/ 477363 h 3792631"/>
                <a:gd name="connsiteX12" fmla="*/ 472966 w 4814349"/>
                <a:gd name="connsiteY12" fmla="*/ 939818 h 3792631"/>
                <a:gd name="connsiteX13" fmla="*/ 189187 w 4814349"/>
                <a:gd name="connsiteY13" fmla="*/ 2106466 h 3792631"/>
                <a:gd name="connsiteX14" fmla="*/ 63063 w 4814349"/>
                <a:gd name="connsiteY14" fmla="*/ 2201059 h 3792631"/>
                <a:gd name="connsiteX15" fmla="*/ 42042 w 4814349"/>
                <a:gd name="connsiteY15" fmla="*/ 2463818 h 3792631"/>
                <a:gd name="connsiteX0" fmla="*/ 42042 w 4814349"/>
                <a:gd name="connsiteY0" fmla="*/ 2463818 h 3792631"/>
                <a:gd name="connsiteX1" fmla="*/ 0 w 4814349"/>
                <a:gd name="connsiteY1" fmla="*/ 2642494 h 3792631"/>
                <a:gd name="connsiteX2" fmla="*/ 767256 w 4814349"/>
                <a:gd name="connsiteY2" fmla="*/ 3273114 h 3792631"/>
                <a:gd name="connsiteX3" fmla="*/ 2942897 w 4814349"/>
                <a:gd name="connsiteY3" fmla="*/ 3788121 h 3792631"/>
                <a:gd name="connsiteX4" fmla="*/ 4813738 w 4814349"/>
                <a:gd name="connsiteY4" fmla="*/ 2863211 h 3792631"/>
                <a:gd name="connsiteX5" fmla="*/ 4330263 w 4814349"/>
                <a:gd name="connsiteY5" fmla="*/ 2337694 h 3792631"/>
                <a:gd name="connsiteX6" fmla="*/ 4235669 w 4814349"/>
                <a:gd name="connsiteY6" fmla="*/ 1927790 h 3792631"/>
                <a:gd name="connsiteX7" fmla="*/ 4067504 w 4814349"/>
                <a:gd name="connsiteY7" fmla="*/ 1791156 h 3792631"/>
                <a:gd name="connsiteX8" fmla="*/ 2869325 w 4814349"/>
                <a:gd name="connsiteY8" fmla="*/ 298687 h 3792631"/>
                <a:gd name="connsiteX9" fmla="*/ 2301766 w 4814349"/>
                <a:gd name="connsiteY9" fmla="*/ 4397 h 3792631"/>
                <a:gd name="connsiteX10" fmla="*/ 1597573 w 4814349"/>
                <a:gd name="connsiteY10" fmla="*/ 183073 h 3792631"/>
                <a:gd name="connsiteX11" fmla="*/ 830318 w 4814349"/>
                <a:gd name="connsiteY11" fmla="*/ 477363 h 3792631"/>
                <a:gd name="connsiteX12" fmla="*/ 472966 w 4814349"/>
                <a:gd name="connsiteY12" fmla="*/ 939818 h 3792631"/>
                <a:gd name="connsiteX13" fmla="*/ 189187 w 4814349"/>
                <a:gd name="connsiteY13" fmla="*/ 2106466 h 3792631"/>
                <a:gd name="connsiteX14" fmla="*/ 63063 w 4814349"/>
                <a:gd name="connsiteY14" fmla="*/ 2201059 h 3792631"/>
                <a:gd name="connsiteX15" fmla="*/ 42042 w 4814349"/>
                <a:gd name="connsiteY15" fmla="*/ 2463818 h 3792631"/>
                <a:gd name="connsiteX0" fmla="*/ 42042 w 4814349"/>
                <a:gd name="connsiteY0" fmla="*/ 2463818 h 3792631"/>
                <a:gd name="connsiteX1" fmla="*/ 0 w 4814349"/>
                <a:gd name="connsiteY1" fmla="*/ 2642494 h 3792631"/>
                <a:gd name="connsiteX2" fmla="*/ 767256 w 4814349"/>
                <a:gd name="connsiteY2" fmla="*/ 3273114 h 3792631"/>
                <a:gd name="connsiteX3" fmla="*/ 2942897 w 4814349"/>
                <a:gd name="connsiteY3" fmla="*/ 3788121 h 3792631"/>
                <a:gd name="connsiteX4" fmla="*/ 4813738 w 4814349"/>
                <a:gd name="connsiteY4" fmla="*/ 2863211 h 3792631"/>
                <a:gd name="connsiteX5" fmla="*/ 4330263 w 4814349"/>
                <a:gd name="connsiteY5" fmla="*/ 2337694 h 3792631"/>
                <a:gd name="connsiteX6" fmla="*/ 4235669 w 4814349"/>
                <a:gd name="connsiteY6" fmla="*/ 1927790 h 3792631"/>
                <a:gd name="connsiteX7" fmla="*/ 4067504 w 4814349"/>
                <a:gd name="connsiteY7" fmla="*/ 1791156 h 3792631"/>
                <a:gd name="connsiteX8" fmla="*/ 2869325 w 4814349"/>
                <a:gd name="connsiteY8" fmla="*/ 298687 h 3792631"/>
                <a:gd name="connsiteX9" fmla="*/ 2301766 w 4814349"/>
                <a:gd name="connsiteY9" fmla="*/ 4397 h 3792631"/>
                <a:gd name="connsiteX10" fmla="*/ 1597573 w 4814349"/>
                <a:gd name="connsiteY10" fmla="*/ 183073 h 3792631"/>
                <a:gd name="connsiteX11" fmla="*/ 830318 w 4814349"/>
                <a:gd name="connsiteY11" fmla="*/ 477363 h 3792631"/>
                <a:gd name="connsiteX12" fmla="*/ 472966 w 4814349"/>
                <a:gd name="connsiteY12" fmla="*/ 939818 h 3792631"/>
                <a:gd name="connsiteX13" fmla="*/ 189187 w 4814349"/>
                <a:gd name="connsiteY13" fmla="*/ 2106466 h 3792631"/>
                <a:gd name="connsiteX14" fmla="*/ 63063 w 4814349"/>
                <a:gd name="connsiteY14" fmla="*/ 2201059 h 3792631"/>
                <a:gd name="connsiteX15" fmla="*/ 42042 w 4814349"/>
                <a:gd name="connsiteY15" fmla="*/ 2463818 h 379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14349" h="3792631">
                  <a:moveTo>
                    <a:pt x="42042" y="2463818"/>
                  </a:moveTo>
                  <a:lnTo>
                    <a:pt x="0" y="2642494"/>
                  </a:lnTo>
                  <a:cubicBezTo>
                    <a:pt x="140139" y="2947295"/>
                    <a:pt x="301297" y="3125969"/>
                    <a:pt x="767256" y="3273114"/>
                  </a:cubicBezTo>
                  <a:lnTo>
                    <a:pt x="2942897" y="3788121"/>
                  </a:lnTo>
                  <a:cubicBezTo>
                    <a:pt x="3512208" y="3835418"/>
                    <a:pt x="4847020" y="3509597"/>
                    <a:pt x="4813738" y="2863211"/>
                  </a:cubicBezTo>
                  <a:lnTo>
                    <a:pt x="4330263" y="2337694"/>
                  </a:lnTo>
                  <a:lnTo>
                    <a:pt x="4235669" y="1927790"/>
                  </a:lnTo>
                  <a:lnTo>
                    <a:pt x="4067504" y="1791156"/>
                  </a:lnTo>
                  <a:cubicBezTo>
                    <a:pt x="3815256" y="904783"/>
                    <a:pt x="3331780" y="596481"/>
                    <a:pt x="2869325" y="298687"/>
                  </a:cubicBezTo>
                  <a:cubicBezTo>
                    <a:pt x="2680139" y="200590"/>
                    <a:pt x="2543503" y="60452"/>
                    <a:pt x="2301766" y="4397"/>
                  </a:cubicBezTo>
                  <a:cubicBezTo>
                    <a:pt x="1982952" y="-20127"/>
                    <a:pt x="1748221" y="60452"/>
                    <a:pt x="1597573" y="183073"/>
                  </a:cubicBezTo>
                  <a:cubicBezTo>
                    <a:pt x="1278759" y="249639"/>
                    <a:pt x="1033518" y="337224"/>
                    <a:pt x="830318" y="477363"/>
                  </a:cubicBezTo>
                  <a:cubicBezTo>
                    <a:pt x="648138" y="589473"/>
                    <a:pt x="486979" y="764645"/>
                    <a:pt x="472966" y="939818"/>
                  </a:cubicBezTo>
                  <a:cubicBezTo>
                    <a:pt x="283779" y="1297170"/>
                    <a:pt x="178677" y="1707072"/>
                    <a:pt x="189187" y="2106466"/>
                  </a:cubicBezTo>
                  <a:lnTo>
                    <a:pt x="63063" y="2201059"/>
                  </a:lnTo>
                  <a:lnTo>
                    <a:pt x="42042" y="2463818"/>
                  </a:lnTo>
                  <a:close/>
                </a:path>
              </a:pathLst>
            </a:custGeom>
            <a:solidFill>
              <a:srgbClr val="1E3685"/>
            </a:solidFill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2972780" y="1681460"/>
              <a:ext cx="2624666" cy="740007"/>
            </a:xfrm>
            <a:custGeom>
              <a:avLst/>
              <a:gdLst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820333 w 2692400"/>
                <a:gd name="connsiteY8" fmla="*/ 127000 h 694267"/>
                <a:gd name="connsiteX9" fmla="*/ 1066800 w 2692400"/>
                <a:gd name="connsiteY9" fmla="*/ 0 h 694267"/>
                <a:gd name="connsiteX10" fmla="*/ 457200 w 2692400"/>
                <a:gd name="connsiteY10" fmla="*/ 25400 h 694267"/>
                <a:gd name="connsiteX11" fmla="*/ 0 w 2692400"/>
                <a:gd name="connsiteY11" fmla="*/ 381000 h 694267"/>
                <a:gd name="connsiteX12" fmla="*/ 25400 w 2692400"/>
                <a:gd name="connsiteY12" fmla="*/ 516467 h 694267"/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820333 w 2692400"/>
                <a:gd name="connsiteY8" fmla="*/ 127000 h 694267"/>
                <a:gd name="connsiteX9" fmla="*/ 1066800 w 2692400"/>
                <a:gd name="connsiteY9" fmla="*/ 0 h 694267"/>
                <a:gd name="connsiteX10" fmla="*/ 0 w 2692400"/>
                <a:gd name="connsiteY10" fmla="*/ 381000 h 694267"/>
                <a:gd name="connsiteX11" fmla="*/ 25400 w 2692400"/>
                <a:gd name="connsiteY11" fmla="*/ 516467 h 694267"/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820333 w 2692400"/>
                <a:gd name="connsiteY8" fmla="*/ 127000 h 694267"/>
                <a:gd name="connsiteX9" fmla="*/ 1066800 w 2692400"/>
                <a:gd name="connsiteY9" fmla="*/ 0 h 694267"/>
                <a:gd name="connsiteX10" fmla="*/ 0 w 2692400"/>
                <a:gd name="connsiteY10" fmla="*/ 381000 h 694267"/>
                <a:gd name="connsiteX11" fmla="*/ 25400 w 2692400"/>
                <a:gd name="connsiteY11" fmla="*/ 516467 h 694267"/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066800 w 2692400"/>
                <a:gd name="connsiteY8" fmla="*/ 0 h 694267"/>
                <a:gd name="connsiteX9" fmla="*/ 0 w 2692400"/>
                <a:gd name="connsiteY9" fmla="*/ 381000 h 694267"/>
                <a:gd name="connsiteX10" fmla="*/ 25400 w 2692400"/>
                <a:gd name="connsiteY10" fmla="*/ 516467 h 694267"/>
                <a:gd name="connsiteX0" fmla="*/ 25400 w 2692400"/>
                <a:gd name="connsiteY0" fmla="*/ 414867 h 592667"/>
                <a:gd name="connsiteX1" fmla="*/ 423333 w 2692400"/>
                <a:gd name="connsiteY1" fmla="*/ 50800 h 592667"/>
                <a:gd name="connsiteX2" fmla="*/ 1041400 w 2692400"/>
                <a:gd name="connsiteY2" fmla="*/ 0 h 592667"/>
                <a:gd name="connsiteX3" fmla="*/ 1727200 w 2692400"/>
                <a:gd name="connsiteY3" fmla="*/ 135467 h 592667"/>
                <a:gd name="connsiteX4" fmla="*/ 2336800 w 2692400"/>
                <a:gd name="connsiteY4" fmla="*/ 389467 h 592667"/>
                <a:gd name="connsiteX5" fmla="*/ 2624667 w 2692400"/>
                <a:gd name="connsiteY5" fmla="*/ 592667 h 592667"/>
                <a:gd name="connsiteX6" fmla="*/ 2692400 w 2692400"/>
                <a:gd name="connsiteY6" fmla="*/ 491067 h 592667"/>
                <a:gd name="connsiteX7" fmla="*/ 2379133 w 2692400"/>
                <a:gd name="connsiteY7" fmla="*/ 262467 h 592667"/>
                <a:gd name="connsiteX8" fmla="*/ 0 w 2692400"/>
                <a:gd name="connsiteY8" fmla="*/ 279400 h 592667"/>
                <a:gd name="connsiteX9" fmla="*/ 25400 w 2692400"/>
                <a:gd name="connsiteY9" fmla="*/ 414867 h 592667"/>
                <a:gd name="connsiteX0" fmla="*/ 25400 w 2692400"/>
                <a:gd name="connsiteY0" fmla="*/ 459115 h 636915"/>
                <a:gd name="connsiteX1" fmla="*/ 423333 w 2692400"/>
                <a:gd name="connsiteY1" fmla="*/ 95048 h 636915"/>
                <a:gd name="connsiteX2" fmla="*/ 1041400 w 2692400"/>
                <a:gd name="connsiteY2" fmla="*/ 44248 h 636915"/>
                <a:gd name="connsiteX3" fmla="*/ 1727200 w 2692400"/>
                <a:gd name="connsiteY3" fmla="*/ 179715 h 636915"/>
                <a:gd name="connsiteX4" fmla="*/ 2336800 w 2692400"/>
                <a:gd name="connsiteY4" fmla="*/ 433715 h 636915"/>
                <a:gd name="connsiteX5" fmla="*/ 2624667 w 2692400"/>
                <a:gd name="connsiteY5" fmla="*/ 636915 h 636915"/>
                <a:gd name="connsiteX6" fmla="*/ 2692400 w 2692400"/>
                <a:gd name="connsiteY6" fmla="*/ 535315 h 636915"/>
                <a:gd name="connsiteX7" fmla="*/ 2379133 w 2692400"/>
                <a:gd name="connsiteY7" fmla="*/ 306715 h 636915"/>
                <a:gd name="connsiteX8" fmla="*/ 0 w 2692400"/>
                <a:gd name="connsiteY8" fmla="*/ 323648 h 636915"/>
                <a:gd name="connsiteX9" fmla="*/ 25400 w 2692400"/>
                <a:gd name="connsiteY9" fmla="*/ 459115 h 636915"/>
                <a:gd name="connsiteX0" fmla="*/ 25400 w 2692400"/>
                <a:gd name="connsiteY0" fmla="*/ 554899 h 732699"/>
                <a:gd name="connsiteX1" fmla="*/ 423333 w 2692400"/>
                <a:gd name="connsiteY1" fmla="*/ 190832 h 732699"/>
                <a:gd name="connsiteX2" fmla="*/ 1041400 w 2692400"/>
                <a:gd name="connsiteY2" fmla="*/ 140032 h 732699"/>
                <a:gd name="connsiteX3" fmla="*/ 1727200 w 2692400"/>
                <a:gd name="connsiteY3" fmla="*/ 275499 h 732699"/>
                <a:gd name="connsiteX4" fmla="*/ 2336800 w 2692400"/>
                <a:gd name="connsiteY4" fmla="*/ 529499 h 732699"/>
                <a:gd name="connsiteX5" fmla="*/ 2624667 w 2692400"/>
                <a:gd name="connsiteY5" fmla="*/ 732699 h 732699"/>
                <a:gd name="connsiteX6" fmla="*/ 2692400 w 2692400"/>
                <a:gd name="connsiteY6" fmla="*/ 631099 h 732699"/>
                <a:gd name="connsiteX7" fmla="*/ 2379133 w 2692400"/>
                <a:gd name="connsiteY7" fmla="*/ 402499 h 732699"/>
                <a:gd name="connsiteX8" fmla="*/ 0 w 2692400"/>
                <a:gd name="connsiteY8" fmla="*/ 419432 h 732699"/>
                <a:gd name="connsiteX9" fmla="*/ 25400 w 2692400"/>
                <a:gd name="connsiteY9" fmla="*/ 554899 h 732699"/>
                <a:gd name="connsiteX0" fmla="*/ 25400 w 2692400"/>
                <a:gd name="connsiteY0" fmla="*/ 554899 h 732699"/>
                <a:gd name="connsiteX1" fmla="*/ 1041400 w 2692400"/>
                <a:gd name="connsiteY1" fmla="*/ 140032 h 732699"/>
                <a:gd name="connsiteX2" fmla="*/ 1727200 w 2692400"/>
                <a:gd name="connsiteY2" fmla="*/ 275499 h 732699"/>
                <a:gd name="connsiteX3" fmla="*/ 2336800 w 2692400"/>
                <a:gd name="connsiteY3" fmla="*/ 529499 h 732699"/>
                <a:gd name="connsiteX4" fmla="*/ 2624667 w 2692400"/>
                <a:gd name="connsiteY4" fmla="*/ 732699 h 732699"/>
                <a:gd name="connsiteX5" fmla="*/ 2692400 w 2692400"/>
                <a:gd name="connsiteY5" fmla="*/ 631099 h 732699"/>
                <a:gd name="connsiteX6" fmla="*/ 2379133 w 2692400"/>
                <a:gd name="connsiteY6" fmla="*/ 402499 h 732699"/>
                <a:gd name="connsiteX7" fmla="*/ 0 w 2692400"/>
                <a:gd name="connsiteY7" fmla="*/ 419432 h 732699"/>
                <a:gd name="connsiteX8" fmla="*/ 25400 w 2692400"/>
                <a:gd name="connsiteY8" fmla="*/ 554899 h 732699"/>
                <a:gd name="connsiteX0" fmla="*/ 25400 w 2692400"/>
                <a:gd name="connsiteY0" fmla="*/ 554899 h 732699"/>
                <a:gd name="connsiteX1" fmla="*/ 1041400 w 2692400"/>
                <a:gd name="connsiteY1" fmla="*/ 140032 h 732699"/>
                <a:gd name="connsiteX2" fmla="*/ 1727200 w 2692400"/>
                <a:gd name="connsiteY2" fmla="*/ 275499 h 732699"/>
                <a:gd name="connsiteX3" fmla="*/ 2336800 w 2692400"/>
                <a:gd name="connsiteY3" fmla="*/ 529499 h 732699"/>
                <a:gd name="connsiteX4" fmla="*/ 2624667 w 2692400"/>
                <a:gd name="connsiteY4" fmla="*/ 732699 h 732699"/>
                <a:gd name="connsiteX5" fmla="*/ 2692400 w 2692400"/>
                <a:gd name="connsiteY5" fmla="*/ 631099 h 732699"/>
                <a:gd name="connsiteX6" fmla="*/ 2379133 w 2692400"/>
                <a:gd name="connsiteY6" fmla="*/ 402499 h 732699"/>
                <a:gd name="connsiteX7" fmla="*/ 0 w 2692400"/>
                <a:gd name="connsiteY7" fmla="*/ 419432 h 732699"/>
                <a:gd name="connsiteX8" fmla="*/ 25400 w 2692400"/>
                <a:gd name="connsiteY8" fmla="*/ 554899 h 732699"/>
                <a:gd name="connsiteX0" fmla="*/ 25400 w 2692400"/>
                <a:gd name="connsiteY0" fmla="*/ 554899 h 732699"/>
                <a:gd name="connsiteX1" fmla="*/ 1727200 w 2692400"/>
                <a:gd name="connsiteY1" fmla="*/ 275499 h 732699"/>
                <a:gd name="connsiteX2" fmla="*/ 2336800 w 2692400"/>
                <a:gd name="connsiteY2" fmla="*/ 529499 h 732699"/>
                <a:gd name="connsiteX3" fmla="*/ 2624667 w 2692400"/>
                <a:gd name="connsiteY3" fmla="*/ 732699 h 732699"/>
                <a:gd name="connsiteX4" fmla="*/ 2692400 w 2692400"/>
                <a:gd name="connsiteY4" fmla="*/ 631099 h 732699"/>
                <a:gd name="connsiteX5" fmla="*/ 2379133 w 2692400"/>
                <a:gd name="connsiteY5" fmla="*/ 402499 h 732699"/>
                <a:gd name="connsiteX6" fmla="*/ 0 w 2692400"/>
                <a:gd name="connsiteY6" fmla="*/ 419432 h 732699"/>
                <a:gd name="connsiteX7" fmla="*/ 25400 w 2692400"/>
                <a:gd name="connsiteY7" fmla="*/ 554899 h 732699"/>
                <a:gd name="connsiteX0" fmla="*/ 25400 w 2692400"/>
                <a:gd name="connsiteY0" fmla="*/ 554899 h 732699"/>
                <a:gd name="connsiteX1" fmla="*/ 2336800 w 2692400"/>
                <a:gd name="connsiteY1" fmla="*/ 529499 h 732699"/>
                <a:gd name="connsiteX2" fmla="*/ 2624667 w 2692400"/>
                <a:gd name="connsiteY2" fmla="*/ 732699 h 732699"/>
                <a:gd name="connsiteX3" fmla="*/ 2692400 w 2692400"/>
                <a:gd name="connsiteY3" fmla="*/ 631099 h 732699"/>
                <a:gd name="connsiteX4" fmla="*/ 2379133 w 2692400"/>
                <a:gd name="connsiteY4" fmla="*/ 402499 h 732699"/>
                <a:gd name="connsiteX5" fmla="*/ 0 w 2692400"/>
                <a:gd name="connsiteY5" fmla="*/ 419432 h 732699"/>
                <a:gd name="connsiteX6" fmla="*/ 25400 w 2692400"/>
                <a:gd name="connsiteY6" fmla="*/ 554899 h 732699"/>
                <a:gd name="connsiteX0" fmla="*/ 25400 w 2692400"/>
                <a:gd name="connsiteY0" fmla="*/ 554899 h 732699"/>
                <a:gd name="connsiteX1" fmla="*/ 2624667 w 2692400"/>
                <a:gd name="connsiteY1" fmla="*/ 732699 h 732699"/>
                <a:gd name="connsiteX2" fmla="*/ 2692400 w 2692400"/>
                <a:gd name="connsiteY2" fmla="*/ 631099 h 732699"/>
                <a:gd name="connsiteX3" fmla="*/ 2379133 w 2692400"/>
                <a:gd name="connsiteY3" fmla="*/ 402499 h 732699"/>
                <a:gd name="connsiteX4" fmla="*/ 0 w 2692400"/>
                <a:gd name="connsiteY4" fmla="*/ 419432 h 732699"/>
                <a:gd name="connsiteX5" fmla="*/ 25400 w 2692400"/>
                <a:gd name="connsiteY5" fmla="*/ 554899 h 732699"/>
                <a:gd name="connsiteX0" fmla="*/ 25400 w 2692400"/>
                <a:gd name="connsiteY0" fmla="*/ 554899 h 732699"/>
                <a:gd name="connsiteX1" fmla="*/ 2624667 w 2692400"/>
                <a:gd name="connsiteY1" fmla="*/ 732699 h 732699"/>
                <a:gd name="connsiteX2" fmla="*/ 2692400 w 2692400"/>
                <a:gd name="connsiteY2" fmla="*/ 631099 h 732699"/>
                <a:gd name="connsiteX3" fmla="*/ 2379133 w 2692400"/>
                <a:gd name="connsiteY3" fmla="*/ 402499 h 732699"/>
                <a:gd name="connsiteX4" fmla="*/ 0 w 2692400"/>
                <a:gd name="connsiteY4" fmla="*/ 419432 h 732699"/>
                <a:gd name="connsiteX5" fmla="*/ 25400 w 2692400"/>
                <a:gd name="connsiteY5" fmla="*/ 554899 h 732699"/>
                <a:gd name="connsiteX0" fmla="*/ 8466 w 2675466"/>
                <a:gd name="connsiteY0" fmla="*/ 530258 h 708058"/>
                <a:gd name="connsiteX1" fmla="*/ 2607733 w 2675466"/>
                <a:gd name="connsiteY1" fmla="*/ 708058 h 708058"/>
                <a:gd name="connsiteX2" fmla="*/ 2675466 w 2675466"/>
                <a:gd name="connsiteY2" fmla="*/ 606458 h 708058"/>
                <a:gd name="connsiteX3" fmla="*/ 2362199 w 2675466"/>
                <a:gd name="connsiteY3" fmla="*/ 377858 h 708058"/>
                <a:gd name="connsiteX4" fmla="*/ 0 w 2675466"/>
                <a:gd name="connsiteY4" fmla="*/ 462525 h 708058"/>
                <a:gd name="connsiteX5" fmla="*/ 8466 w 2675466"/>
                <a:gd name="connsiteY5" fmla="*/ 530258 h 708058"/>
                <a:gd name="connsiteX0" fmla="*/ 8466 w 2675466"/>
                <a:gd name="connsiteY0" fmla="*/ 530258 h 708058"/>
                <a:gd name="connsiteX1" fmla="*/ 2607733 w 2675466"/>
                <a:gd name="connsiteY1" fmla="*/ 708058 h 708058"/>
                <a:gd name="connsiteX2" fmla="*/ 2675466 w 2675466"/>
                <a:gd name="connsiteY2" fmla="*/ 606458 h 708058"/>
                <a:gd name="connsiteX3" fmla="*/ 2362199 w 2675466"/>
                <a:gd name="connsiteY3" fmla="*/ 377858 h 708058"/>
                <a:gd name="connsiteX4" fmla="*/ 0 w 2675466"/>
                <a:gd name="connsiteY4" fmla="*/ 462525 h 708058"/>
                <a:gd name="connsiteX5" fmla="*/ 8466 w 2675466"/>
                <a:gd name="connsiteY5" fmla="*/ 530258 h 708058"/>
                <a:gd name="connsiteX0" fmla="*/ 8466 w 2675466"/>
                <a:gd name="connsiteY0" fmla="*/ 414992 h 592792"/>
                <a:gd name="connsiteX1" fmla="*/ 2607733 w 2675466"/>
                <a:gd name="connsiteY1" fmla="*/ 592792 h 592792"/>
                <a:gd name="connsiteX2" fmla="*/ 2675466 w 2675466"/>
                <a:gd name="connsiteY2" fmla="*/ 491192 h 592792"/>
                <a:gd name="connsiteX3" fmla="*/ 0 w 2675466"/>
                <a:gd name="connsiteY3" fmla="*/ 347259 h 592792"/>
                <a:gd name="connsiteX4" fmla="*/ 8466 w 2675466"/>
                <a:gd name="connsiteY4" fmla="*/ 414992 h 592792"/>
                <a:gd name="connsiteX0" fmla="*/ 8466 w 2675466"/>
                <a:gd name="connsiteY0" fmla="*/ 414992 h 592792"/>
                <a:gd name="connsiteX1" fmla="*/ 2607733 w 2675466"/>
                <a:gd name="connsiteY1" fmla="*/ 592792 h 592792"/>
                <a:gd name="connsiteX2" fmla="*/ 2675466 w 2675466"/>
                <a:gd name="connsiteY2" fmla="*/ 491192 h 592792"/>
                <a:gd name="connsiteX3" fmla="*/ 0 w 2675466"/>
                <a:gd name="connsiteY3" fmla="*/ 347259 h 592792"/>
                <a:gd name="connsiteX4" fmla="*/ 8466 w 2675466"/>
                <a:gd name="connsiteY4" fmla="*/ 414992 h 592792"/>
                <a:gd name="connsiteX0" fmla="*/ 8466 w 2675466"/>
                <a:gd name="connsiteY0" fmla="*/ 521144 h 698944"/>
                <a:gd name="connsiteX1" fmla="*/ 2607733 w 2675466"/>
                <a:gd name="connsiteY1" fmla="*/ 698944 h 698944"/>
                <a:gd name="connsiteX2" fmla="*/ 2675466 w 2675466"/>
                <a:gd name="connsiteY2" fmla="*/ 597344 h 698944"/>
                <a:gd name="connsiteX3" fmla="*/ 0 w 2675466"/>
                <a:gd name="connsiteY3" fmla="*/ 453411 h 698944"/>
                <a:gd name="connsiteX4" fmla="*/ 8466 w 2675466"/>
                <a:gd name="connsiteY4" fmla="*/ 521144 h 698944"/>
                <a:gd name="connsiteX0" fmla="*/ 8466 w 2675466"/>
                <a:gd name="connsiteY0" fmla="*/ 490073 h 667873"/>
                <a:gd name="connsiteX1" fmla="*/ 2607733 w 2675466"/>
                <a:gd name="connsiteY1" fmla="*/ 667873 h 667873"/>
                <a:gd name="connsiteX2" fmla="*/ 2675466 w 2675466"/>
                <a:gd name="connsiteY2" fmla="*/ 566273 h 667873"/>
                <a:gd name="connsiteX3" fmla="*/ 0 w 2675466"/>
                <a:gd name="connsiteY3" fmla="*/ 481606 h 667873"/>
                <a:gd name="connsiteX4" fmla="*/ 8466 w 2675466"/>
                <a:gd name="connsiteY4" fmla="*/ 490073 h 667873"/>
                <a:gd name="connsiteX0" fmla="*/ 8466 w 2624666"/>
                <a:gd name="connsiteY0" fmla="*/ 450373 h 628173"/>
                <a:gd name="connsiteX1" fmla="*/ 2607733 w 2624666"/>
                <a:gd name="connsiteY1" fmla="*/ 628173 h 628173"/>
                <a:gd name="connsiteX2" fmla="*/ 2624666 w 2624666"/>
                <a:gd name="connsiteY2" fmla="*/ 611240 h 628173"/>
                <a:gd name="connsiteX3" fmla="*/ 0 w 2624666"/>
                <a:gd name="connsiteY3" fmla="*/ 441906 h 628173"/>
                <a:gd name="connsiteX4" fmla="*/ 8466 w 2624666"/>
                <a:gd name="connsiteY4" fmla="*/ 450373 h 628173"/>
                <a:gd name="connsiteX0" fmla="*/ 8466 w 2624666"/>
                <a:gd name="connsiteY0" fmla="*/ 530247 h 708047"/>
                <a:gd name="connsiteX1" fmla="*/ 2607733 w 2624666"/>
                <a:gd name="connsiteY1" fmla="*/ 708047 h 708047"/>
                <a:gd name="connsiteX2" fmla="*/ 2624666 w 2624666"/>
                <a:gd name="connsiteY2" fmla="*/ 691114 h 708047"/>
                <a:gd name="connsiteX3" fmla="*/ 0 w 2624666"/>
                <a:gd name="connsiteY3" fmla="*/ 521780 h 708047"/>
                <a:gd name="connsiteX4" fmla="*/ 8466 w 2624666"/>
                <a:gd name="connsiteY4" fmla="*/ 530247 h 708047"/>
                <a:gd name="connsiteX0" fmla="*/ 8466 w 2624666"/>
                <a:gd name="connsiteY0" fmla="*/ 562207 h 740007"/>
                <a:gd name="connsiteX1" fmla="*/ 2607733 w 2624666"/>
                <a:gd name="connsiteY1" fmla="*/ 740007 h 740007"/>
                <a:gd name="connsiteX2" fmla="*/ 2624666 w 2624666"/>
                <a:gd name="connsiteY2" fmla="*/ 723074 h 740007"/>
                <a:gd name="connsiteX3" fmla="*/ 0 w 2624666"/>
                <a:gd name="connsiteY3" fmla="*/ 553740 h 740007"/>
                <a:gd name="connsiteX4" fmla="*/ 8466 w 2624666"/>
                <a:gd name="connsiteY4" fmla="*/ 562207 h 74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4666" h="740007">
                  <a:moveTo>
                    <a:pt x="8466" y="562207"/>
                  </a:moveTo>
                  <a:cubicBezTo>
                    <a:pt x="801510" y="4818"/>
                    <a:pt x="1655233" y="-43160"/>
                    <a:pt x="2607733" y="740007"/>
                  </a:cubicBezTo>
                  <a:lnTo>
                    <a:pt x="2624666" y="723074"/>
                  </a:lnTo>
                  <a:cubicBezTo>
                    <a:pt x="1707443" y="-264704"/>
                    <a:pt x="519288" y="-160282"/>
                    <a:pt x="0" y="553740"/>
                  </a:cubicBezTo>
                  <a:lnTo>
                    <a:pt x="8466" y="562207"/>
                  </a:lnTo>
                  <a:close/>
                </a:path>
              </a:pathLst>
            </a:cu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4160912" y="1251307"/>
              <a:ext cx="875023" cy="150061"/>
            </a:xfrm>
            <a:custGeom>
              <a:avLst/>
              <a:gdLst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820333 w 2692400"/>
                <a:gd name="connsiteY8" fmla="*/ 127000 h 694267"/>
                <a:gd name="connsiteX9" fmla="*/ 1066800 w 2692400"/>
                <a:gd name="connsiteY9" fmla="*/ 0 h 694267"/>
                <a:gd name="connsiteX10" fmla="*/ 457200 w 2692400"/>
                <a:gd name="connsiteY10" fmla="*/ 25400 h 694267"/>
                <a:gd name="connsiteX11" fmla="*/ 0 w 2692400"/>
                <a:gd name="connsiteY11" fmla="*/ 381000 h 694267"/>
                <a:gd name="connsiteX12" fmla="*/ 25400 w 2692400"/>
                <a:gd name="connsiteY12" fmla="*/ 516467 h 694267"/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820333 w 2692400"/>
                <a:gd name="connsiteY8" fmla="*/ 127000 h 694267"/>
                <a:gd name="connsiteX9" fmla="*/ 1066800 w 2692400"/>
                <a:gd name="connsiteY9" fmla="*/ 0 h 694267"/>
                <a:gd name="connsiteX10" fmla="*/ 0 w 2692400"/>
                <a:gd name="connsiteY10" fmla="*/ 381000 h 694267"/>
                <a:gd name="connsiteX11" fmla="*/ 25400 w 2692400"/>
                <a:gd name="connsiteY11" fmla="*/ 516467 h 694267"/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820333 w 2692400"/>
                <a:gd name="connsiteY8" fmla="*/ 127000 h 694267"/>
                <a:gd name="connsiteX9" fmla="*/ 1066800 w 2692400"/>
                <a:gd name="connsiteY9" fmla="*/ 0 h 694267"/>
                <a:gd name="connsiteX10" fmla="*/ 0 w 2692400"/>
                <a:gd name="connsiteY10" fmla="*/ 381000 h 694267"/>
                <a:gd name="connsiteX11" fmla="*/ 25400 w 2692400"/>
                <a:gd name="connsiteY11" fmla="*/ 516467 h 694267"/>
                <a:gd name="connsiteX0" fmla="*/ 25400 w 2692400"/>
                <a:gd name="connsiteY0" fmla="*/ 516467 h 694267"/>
                <a:gd name="connsiteX1" fmla="*/ 423333 w 2692400"/>
                <a:gd name="connsiteY1" fmla="*/ 152400 h 694267"/>
                <a:gd name="connsiteX2" fmla="*/ 1041400 w 2692400"/>
                <a:gd name="connsiteY2" fmla="*/ 101600 h 694267"/>
                <a:gd name="connsiteX3" fmla="*/ 1727200 w 2692400"/>
                <a:gd name="connsiteY3" fmla="*/ 237067 h 694267"/>
                <a:gd name="connsiteX4" fmla="*/ 2336800 w 2692400"/>
                <a:gd name="connsiteY4" fmla="*/ 491067 h 694267"/>
                <a:gd name="connsiteX5" fmla="*/ 2624667 w 2692400"/>
                <a:gd name="connsiteY5" fmla="*/ 694267 h 694267"/>
                <a:gd name="connsiteX6" fmla="*/ 2692400 w 2692400"/>
                <a:gd name="connsiteY6" fmla="*/ 592667 h 694267"/>
                <a:gd name="connsiteX7" fmla="*/ 2379133 w 2692400"/>
                <a:gd name="connsiteY7" fmla="*/ 364067 h 694267"/>
                <a:gd name="connsiteX8" fmla="*/ 1066800 w 2692400"/>
                <a:gd name="connsiteY8" fmla="*/ 0 h 694267"/>
                <a:gd name="connsiteX9" fmla="*/ 0 w 2692400"/>
                <a:gd name="connsiteY9" fmla="*/ 381000 h 694267"/>
                <a:gd name="connsiteX10" fmla="*/ 25400 w 2692400"/>
                <a:gd name="connsiteY10" fmla="*/ 516467 h 694267"/>
                <a:gd name="connsiteX0" fmla="*/ 25400 w 2692400"/>
                <a:gd name="connsiteY0" fmla="*/ 414867 h 592667"/>
                <a:gd name="connsiteX1" fmla="*/ 423333 w 2692400"/>
                <a:gd name="connsiteY1" fmla="*/ 50800 h 592667"/>
                <a:gd name="connsiteX2" fmla="*/ 1041400 w 2692400"/>
                <a:gd name="connsiteY2" fmla="*/ 0 h 592667"/>
                <a:gd name="connsiteX3" fmla="*/ 1727200 w 2692400"/>
                <a:gd name="connsiteY3" fmla="*/ 135467 h 592667"/>
                <a:gd name="connsiteX4" fmla="*/ 2336800 w 2692400"/>
                <a:gd name="connsiteY4" fmla="*/ 389467 h 592667"/>
                <a:gd name="connsiteX5" fmla="*/ 2624667 w 2692400"/>
                <a:gd name="connsiteY5" fmla="*/ 592667 h 592667"/>
                <a:gd name="connsiteX6" fmla="*/ 2692400 w 2692400"/>
                <a:gd name="connsiteY6" fmla="*/ 491067 h 592667"/>
                <a:gd name="connsiteX7" fmla="*/ 2379133 w 2692400"/>
                <a:gd name="connsiteY7" fmla="*/ 262467 h 592667"/>
                <a:gd name="connsiteX8" fmla="*/ 0 w 2692400"/>
                <a:gd name="connsiteY8" fmla="*/ 279400 h 592667"/>
                <a:gd name="connsiteX9" fmla="*/ 25400 w 2692400"/>
                <a:gd name="connsiteY9" fmla="*/ 414867 h 592667"/>
                <a:gd name="connsiteX0" fmla="*/ 25400 w 2692400"/>
                <a:gd name="connsiteY0" fmla="*/ 459115 h 636915"/>
                <a:gd name="connsiteX1" fmla="*/ 423333 w 2692400"/>
                <a:gd name="connsiteY1" fmla="*/ 95048 h 636915"/>
                <a:gd name="connsiteX2" fmla="*/ 1041400 w 2692400"/>
                <a:gd name="connsiteY2" fmla="*/ 44248 h 636915"/>
                <a:gd name="connsiteX3" fmla="*/ 1727200 w 2692400"/>
                <a:gd name="connsiteY3" fmla="*/ 179715 h 636915"/>
                <a:gd name="connsiteX4" fmla="*/ 2336800 w 2692400"/>
                <a:gd name="connsiteY4" fmla="*/ 433715 h 636915"/>
                <a:gd name="connsiteX5" fmla="*/ 2624667 w 2692400"/>
                <a:gd name="connsiteY5" fmla="*/ 636915 h 636915"/>
                <a:gd name="connsiteX6" fmla="*/ 2692400 w 2692400"/>
                <a:gd name="connsiteY6" fmla="*/ 535315 h 636915"/>
                <a:gd name="connsiteX7" fmla="*/ 2379133 w 2692400"/>
                <a:gd name="connsiteY7" fmla="*/ 306715 h 636915"/>
                <a:gd name="connsiteX8" fmla="*/ 0 w 2692400"/>
                <a:gd name="connsiteY8" fmla="*/ 323648 h 636915"/>
                <a:gd name="connsiteX9" fmla="*/ 25400 w 2692400"/>
                <a:gd name="connsiteY9" fmla="*/ 459115 h 636915"/>
                <a:gd name="connsiteX0" fmla="*/ 25400 w 2692400"/>
                <a:gd name="connsiteY0" fmla="*/ 554899 h 732699"/>
                <a:gd name="connsiteX1" fmla="*/ 423333 w 2692400"/>
                <a:gd name="connsiteY1" fmla="*/ 190832 h 732699"/>
                <a:gd name="connsiteX2" fmla="*/ 1041400 w 2692400"/>
                <a:gd name="connsiteY2" fmla="*/ 140032 h 732699"/>
                <a:gd name="connsiteX3" fmla="*/ 1727200 w 2692400"/>
                <a:gd name="connsiteY3" fmla="*/ 275499 h 732699"/>
                <a:gd name="connsiteX4" fmla="*/ 2336800 w 2692400"/>
                <a:gd name="connsiteY4" fmla="*/ 529499 h 732699"/>
                <a:gd name="connsiteX5" fmla="*/ 2624667 w 2692400"/>
                <a:gd name="connsiteY5" fmla="*/ 732699 h 732699"/>
                <a:gd name="connsiteX6" fmla="*/ 2692400 w 2692400"/>
                <a:gd name="connsiteY6" fmla="*/ 631099 h 732699"/>
                <a:gd name="connsiteX7" fmla="*/ 2379133 w 2692400"/>
                <a:gd name="connsiteY7" fmla="*/ 402499 h 732699"/>
                <a:gd name="connsiteX8" fmla="*/ 0 w 2692400"/>
                <a:gd name="connsiteY8" fmla="*/ 419432 h 732699"/>
                <a:gd name="connsiteX9" fmla="*/ 25400 w 2692400"/>
                <a:gd name="connsiteY9" fmla="*/ 554899 h 732699"/>
                <a:gd name="connsiteX0" fmla="*/ 25400 w 2692400"/>
                <a:gd name="connsiteY0" fmla="*/ 554899 h 732699"/>
                <a:gd name="connsiteX1" fmla="*/ 1041400 w 2692400"/>
                <a:gd name="connsiteY1" fmla="*/ 140032 h 732699"/>
                <a:gd name="connsiteX2" fmla="*/ 1727200 w 2692400"/>
                <a:gd name="connsiteY2" fmla="*/ 275499 h 732699"/>
                <a:gd name="connsiteX3" fmla="*/ 2336800 w 2692400"/>
                <a:gd name="connsiteY3" fmla="*/ 529499 h 732699"/>
                <a:gd name="connsiteX4" fmla="*/ 2624667 w 2692400"/>
                <a:gd name="connsiteY4" fmla="*/ 732699 h 732699"/>
                <a:gd name="connsiteX5" fmla="*/ 2692400 w 2692400"/>
                <a:gd name="connsiteY5" fmla="*/ 631099 h 732699"/>
                <a:gd name="connsiteX6" fmla="*/ 2379133 w 2692400"/>
                <a:gd name="connsiteY6" fmla="*/ 402499 h 732699"/>
                <a:gd name="connsiteX7" fmla="*/ 0 w 2692400"/>
                <a:gd name="connsiteY7" fmla="*/ 419432 h 732699"/>
                <a:gd name="connsiteX8" fmla="*/ 25400 w 2692400"/>
                <a:gd name="connsiteY8" fmla="*/ 554899 h 732699"/>
                <a:gd name="connsiteX0" fmla="*/ 25400 w 2692400"/>
                <a:gd name="connsiteY0" fmla="*/ 554899 h 732699"/>
                <a:gd name="connsiteX1" fmla="*/ 1041400 w 2692400"/>
                <a:gd name="connsiteY1" fmla="*/ 140032 h 732699"/>
                <a:gd name="connsiteX2" fmla="*/ 1727200 w 2692400"/>
                <a:gd name="connsiteY2" fmla="*/ 275499 h 732699"/>
                <a:gd name="connsiteX3" fmla="*/ 2336800 w 2692400"/>
                <a:gd name="connsiteY3" fmla="*/ 529499 h 732699"/>
                <a:gd name="connsiteX4" fmla="*/ 2624667 w 2692400"/>
                <a:gd name="connsiteY4" fmla="*/ 732699 h 732699"/>
                <a:gd name="connsiteX5" fmla="*/ 2692400 w 2692400"/>
                <a:gd name="connsiteY5" fmla="*/ 631099 h 732699"/>
                <a:gd name="connsiteX6" fmla="*/ 2379133 w 2692400"/>
                <a:gd name="connsiteY6" fmla="*/ 402499 h 732699"/>
                <a:gd name="connsiteX7" fmla="*/ 0 w 2692400"/>
                <a:gd name="connsiteY7" fmla="*/ 419432 h 732699"/>
                <a:gd name="connsiteX8" fmla="*/ 25400 w 2692400"/>
                <a:gd name="connsiteY8" fmla="*/ 554899 h 732699"/>
                <a:gd name="connsiteX0" fmla="*/ 25400 w 2692400"/>
                <a:gd name="connsiteY0" fmla="*/ 554899 h 732699"/>
                <a:gd name="connsiteX1" fmla="*/ 1727200 w 2692400"/>
                <a:gd name="connsiteY1" fmla="*/ 275499 h 732699"/>
                <a:gd name="connsiteX2" fmla="*/ 2336800 w 2692400"/>
                <a:gd name="connsiteY2" fmla="*/ 529499 h 732699"/>
                <a:gd name="connsiteX3" fmla="*/ 2624667 w 2692400"/>
                <a:gd name="connsiteY3" fmla="*/ 732699 h 732699"/>
                <a:gd name="connsiteX4" fmla="*/ 2692400 w 2692400"/>
                <a:gd name="connsiteY4" fmla="*/ 631099 h 732699"/>
                <a:gd name="connsiteX5" fmla="*/ 2379133 w 2692400"/>
                <a:gd name="connsiteY5" fmla="*/ 402499 h 732699"/>
                <a:gd name="connsiteX6" fmla="*/ 0 w 2692400"/>
                <a:gd name="connsiteY6" fmla="*/ 419432 h 732699"/>
                <a:gd name="connsiteX7" fmla="*/ 25400 w 2692400"/>
                <a:gd name="connsiteY7" fmla="*/ 554899 h 732699"/>
                <a:gd name="connsiteX0" fmla="*/ 25400 w 2692400"/>
                <a:gd name="connsiteY0" fmla="*/ 554899 h 732699"/>
                <a:gd name="connsiteX1" fmla="*/ 2336800 w 2692400"/>
                <a:gd name="connsiteY1" fmla="*/ 529499 h 732699"/>
                <a:gd name="connsiteX2" fmla="*/ 2624667 w 2692400"/>
                <a:gd name="connsiteY2" fmla="*/ 732699 h 732699"/>
                <a:gd name="connsiteX3" fmla="*/ 2692400 w 2692400"/>
                <a:gd name="connsiteY3" fmla="*/ 631099 h 732699"/>
                <a:gd name="connsiteX4" fmla="*/ 2379133 w 2692400"/>
                <a:gd name="connsiteY4" fmla="*/ 402499 h 732699"/>
                <a:gd name="connsiteX5" fmla="*/ 0 w 2692400"/>
                <a:gd name="connsiteY5" fmla="*/ 419432 h 732699"/>
                <a:gd name="connsiteX6" fmla="*/ 25400 w 2692400"/>
                <a:gd name="connsiteY6" fmla="*/ 554899 h 732699"/>
                <a:gd name="connsiteX0" fmla="*/ 25400 w 2692400"/>
                <a:gd name="connsiteY0" fmla="*/ 554899 h 732699"/>
                <a:gd name="connsiteX1" fmla="*/ 2624667 w 2692400"/>
                <a:gd name="connsiteY1" fmla="*/ 732699 h 732699"/>
                <a:gd name="connsiteX2" fmla="*/ 2692400 w 2692400"/>
                <a:gd name="connsiteY2" fmla="*/ 631099 h 732699"/>
                <a:gd name="connsiteX3" fmla="*/ 2379133 w 2692400"/>
                <a:gd name="connsiteY3" fmla="*/ 402499 h 732699"/>
                <a:gd name="connsiteX4" fmla="*/ 0 w 2692400"/>
                <a:gd name="connsiteY4" fmla="*/ 419432 h 732699"/>
                <a:gd name="connsiteX5" fmla="*/ 25400 w 2692400"/>
                <a:gd name="connsiteY5" fmla="*/ 554899 h 732699"/>
                <a:gd name="connsiteX0" fmla="*/ 25400 w 2692400"/>
                <a:gd name="connsiteY0" fmla="*/ 554899 h 732699"/>
                <a:gd name="connsiteX1" fmla="*/ 2624667 w 2692400"/>
                <a:gd name="connsiteY1" fmla="*/ 732699 h 732699"/>
                <a:gd name="connsiteX2" fmla="*/ 2692400 w 2692400"/>
                <a:gd name="connsiteY2" fmla="*/ 631099 h 732699"/>
                <a:gd name="connsiteX3" fmla="*/ 2379133 w 2692400"/>
                <a:gd name="connsiteY3" fmla="*/ 402499 h 732699"/>
                <a:gd name="connsiteX4" fmla="*/ 0 w 2692400"/>
                <a:gd name="connsiteY4" fmla="*/ 419432 h 732699"/>
                <a:gd name="connsiteX5" fmla="*/ 25400 w 2692400"/>
                <a:gd name="connsiteY5" fmla="*/ 554899 h 732699"/>
                <a:gd name="connsiteX0" fmla="*/ 8466 w 2675466"/>
                <a:gd name="connsiteY0" fmla="*/ 530258 h 708058"/>
                <a:gd name="connsiteX1" fmla="*/ 2607733 w 2675466"/>
                <a:gd name="connsiteY1" fmla="*/ 708058 h 708058"/>
                <a:gd name="connsiteX2" fmla="*/ 2675466 w 2675466"/>
                <a:gd name="connsiteY2" fmla="*/ 606458 h 708058"/>
                <a:gd name="connsiteX3" fmla="*/ 2362199 w 2675466"/>
                <a:gd name="connsiteY3" fmla="*/ 377858 h 708058"/>
                <a:gd name="connsiteX4" fmla="*/ 0 w 2675466"/>
                <a:gd name="connsiteY4" fmla="*/ 462525 h 708058"/>
                <a:gd name="connsiteX5" fmla="*/ 8466 w 2675466"/>
                <a:gd name="connsiteY5" fmla="*/ 530258 h 708058"/>
                <a:gd name="connsiteX0" fmla="*/ 8466 w 2675466"/>
                <a:gd name="connsiteY0" fmla="*/ 530258 h 708058"/>
                <a:gd name="connsiteX1" fmla="*/ 2607733 w 2675466"/>
                <a:gd name="connsiteY1" fmla="*/ 708058 h 708058"/>
                <a:gd name="connsiteX2" fmla="*/ 2675466 w 2675466"/>
                <a:gd name="connsiteY2" fmla="*/ 606458 h 708058"/>
                <a:gd name="connsiteX3" fmla="*/ 2362199 w 2675466"/>
                <a:gd name="connsiteY3" fmla="*/ 377858 h 708058"/>
                <a:gd name="connsiteX4" fmla="*/ 0 w 2675466"/>
                <a:gd name="connsiteY4" fmla="*/ 462525 h 708058"/>
                <a:gd name="connsiteX5" fmla="*/ 8466 w 2675466"/>
                <a:gd name="connsiteY5" fmla="*/ 530258 h 708058"/>
                <a:gd name="connsiteX0" fmla="*/ 8466 w 2675466"/>
                <a:gd name="connsiteY0" fmla="*/ 414992 h 592792"/>
                <a:gd name="connsiteX1" fmla="*/ 2607733 w 2675466"/>
                <a:gd name="connsiteY1" fmla="*/ 592792 h 592792"/>
                <a:gd name="connsiteX2" fmla="*/ 2675466 w 2675466"/>
                <a:gd name="connsiteY2" fmla="*/ 491192 h 592792"/>
                <a:gd name="connsiteX3" fmla="*/ 0 w 2675466"/>
                <a:gd name="connsiteY3" fmla="*/ 347259 h 592792"/>
                <a:gd name="connsiteX4" fmla="*/ 8466 w 2675466"/>
                <a:gd name="connsiteY4" fmla="*/ 414992 h 592792"/>
                <a:gd name="connsiteX0" fmla="*/ 8466 w 2675466"/>
                <a:gd name="connsiteY0" fmla="*/ 414992 h 592792"/>
                <a:gd name="connsiteX1" fmla="*/ 2607733 w 2675466"/>
                <a:gd name="connsiteY1" fmla="*/ 592792 h 592792"/>
                <a:gd name="connsiteX2" fmla="*/ 2675466 w 2675466"/>
                <a:gd name="connsiteY2" fmla="*/ 491192 h 592792"/>
                <a:gd name="connsiteX3" fmla="*/ 0 w 2675466"/>
                <a:gd name="connsiteY3" fmla="*/ 347259 h 592792"/>
                <a:gd name="connsiteX4" fmla="*/ 8466 w 2675466"/>
                <a:gd name="connsiteY4" fmla="*/ 414992 h 592792"/>
                <a:gd name="connsiteX0" fmla="*/ 8466 w 2675466"/>
                <a:gd name="connsiteY0" fmla="*/ 521144 h 698944"/>
                <a:gd name="connsiteX1" fmla="*/ 2607733 w 2675466"/>
                <a:gd name="connsiteY1" fmla="*/ 698944 h 698944"/>
                <a:gd name="connsiteX2" fmla="*/ 2675466 w 2675466"/>
                <a:gd name="connsiteY2" fmla="*/ 597344 h 698944"/>
                <a:gd name="connsiteX3" fmla="*/ 0 w 2675466"/>
                <a:gd name="connsiteY3" fmla="*/ 453411 h 698944"/>
                <a:gd name="connsiteX4" fmla="*/ 8466 w 2675466"/>
                <a:gd name="connsiteY4" fmla="*/ 521144 h 698944"/>
                <a:gd name="connsiteX0" fmla="*/ 8466 w 2675466"/>
                <a:gd name="connsiteY0" fmla="*/ 490073 h 667873"/>
                <a:gd name="connsiteX1" fmla="*/ 2607733 w 2675466"/>
                <a:gd name="connsiteY1" fmla="*/ 667873 h 667873"/>
                <a:gd name="connsiteX2" fmla="*/ 2675466 w 2675466"/>
                <a:gd name="connsiteY2" fmla="*/ 566273 h 667873"/>
                <a:gd name="connsiteX3" fmla="*/ 0 w 2675466"/>
                <a:gd name="connsiteY3" fmla="*/ 481606 h 667873"/>
                <a:gd name="connsiteX4" fmla="*/ 8466 w 2675466"/>
                <a:gd name="connsiteY4" fmla="*/ 490073 h 667873"/>
                <a:gd name="connsiteX0" fmla="*/ 8466 w 2624666"/>
                <a:gd name="connsiteY0" fmla="*/ 450373 h 628173"/>
                <a:gd name="connsiteX1" fmla="*/ 2607733 w 2624666"/>
                <a:gd name="connsiteY1" fmla="*/ 628173 h 628173"/>
                <a:gd name="connsiteX2" fmla="*/ 2624666 w 2624666"/>
                <a:gd name="connsiteY2" fmla="*/ 611240 h 628173"/>
                <a:gd name="connsiteX3" fmla="*/ 0 w 2624666"/>
                <a:gd name="connsiteY3" fmla="*/ 441906 h 628173"/>
                <a:gd name="connsiteX4" fmla="*/ 8466 w 2624666"/>
                <a:gd name="connsiteY4" fmla="*/ 450373 h 628173"/>
                <a:gd name="connsiteX0" fmla="*/ 8466 w 2624666"/>
                <a:gd name="connsiteY0" fmla="*/ 530247 h 708047"/>
                <a:gd name="connsiteX1" fmla="*/ 2607733 w 2624666"/>
                <a:gd name="connsiteY1" fmla="*/ 708047 h 708047"/>
                <a:gd name="connsiteX2" fmla="*/ 2624666 w 2624666"/>
                <a:gd name="connsiteY2" fmla="*/ 691114 h 708047"/>
                <a:gd name="connsiteX3" fmla="*/ 0 w 2624666"/>
                <a:gd name="connsiteY3" fmla="*/ 521780 h 708047"/>
                <a:gd name="connsiteX4" fmla="*/ 8466 w 2624666"/>
                <a:gd name="connsiteY4" fmla="*/ 530247 h 708047"/>
                <a:gd name="connsiteX0" fmla="*/ 8466 w 2624666"/>
                <a:gd name="connsiteY0" fmla="*/ 562207 h 740007"/>
                <a:gd name="connsiteX1" fmla="*/ 2607733 w 2624666"/>
                <a:gd name="connsiteY1" fmla="*/ 740007 h 740007"/>
                <a:gd name="connsiteX2" fmla="*/ 2624666 w 2624666"/>
                <a:gd name="connsiteY2" fmla="*/ 723074 h 740007"/>
                <a:gd name="connsiteX3" fmla="*/ 0 w 2624666"/>
                <a:gd name="connsiteY3" fmla="*/ 553740 h 740007"/>
                <a:gd name="connsiteX4" fmla="*/ 8466 w 2624666"/>
                <a:gd name="connsiteY4" fmla="*/ 562207 h 740007"/>
                <a:gd name="connsiteX0" fmla="*/ 8466 w 3509145"/>
                <a:gd name="connsiteY0" fmla="*/ 615797 h 793597"/>
                <a:gd name="connsiteX1" fmla="*/ 2607733 w 3509145"/>
                <a:gd name="connsiteY1" fmla="*/ 793597 h 793597"/>
                <a:gd name="connsiteX2" fmla="*/ 3509145 w 3509145"/>
                <a:gd name="connsiteY2" fmla="*/ 671340 h 793597"/>
                <a:gd name="connsiteX3" fmla="*/ 0 w 3509145"/>
                <a:gd name="connsiteY3" fmla="*/ 607330 h 793597"/>
                <a:gd name="connsiteX4" fmla="*/ 8466 w 3509145"/>
                <a:gd name="connsiteY4" fmla="*/ 615797 h 793597"/>
                <a:gd name="connsiteX0" fmla="*/ 450703 w 3951382"/>
                <a:gd name="connsiteY0" fmla="*/ 667528 h 845328"/>
                <a:gd name="connsiteX1" fmla="*/ 3049970 w 3951382"/>
                <a:gd name="connsiteY1" fmla="*/ 845328 h 845328"/>
                <a:gd name="connsiteX2" fmla="*/ 3951382 w 3951382"/>
                <a:gd name="connsiteY2" fmla="*/ 723071 h 845328"/>
                <a:gd name="connsiteX3" fmla="*/ 0 w 3951382"/>
                <a:gd name="connsiteY3" fmla="*/ 553741 h 845328"/>
                <a:gd name="connsiteX4" fmla="*/ 450703 w 3951382"/>
                <a:gd name="connsiteY4" fmla="*/ 667528 h 845328"/>
                <a:gd name="connsiteX0" fmla="*/ 450703 w 3951382"/>
                <a:gd name="connsiteY0" fmla="*/ 667528 h 845328"/>
                <a:gd name="connsiteX1" fmla="*/ 3049970 w 3951382"/>
                <a:gd name="connsiteY1" fmla="*/ 845328 h 845328"/>
                <a:gd name="connsiteX2" fmla="*/ 3951382 w 3951382"/>
                <a:gd name="connsiteY2" fmla="*/ 723071 h 845328"/>
                <a:gd name="connsiteX3" fmla="*/ 0 w 3951382"/>
                <a:gd name="connsiteY3" fmla="*/ 553741 h 845328"/>
                <a:gd name="connsiteX4" fmla="*/ 450703 w 3951382"/>
                <a:gd name="connsiteY4" fmla="*/ 667528 h 845328"/>
                <a:gd name="connsiteX0" fmla="*/ 450703 w 3951382"/>
                <a:gd name="connsiteY0" fmla="*/ 667528 h 845328"/>
                <a:gd name="connsiteX1" fmla="*/ 3049970 w 3951382"/>
                <a:gd name="connsiteY1" fmla="*/ 845328 h 845328"/>
                <a:gd name="connsiteX2" fmla="*/ 3951382 w 3951382"/>
                <a:gd name="connsiteY2" fmla="*/ 723071 h 845328"/>
                <a:gd name="connsiteX3" fmla="*/ 0 w 3951382"/>
                <a:gd name="connsiteY3" fmla="*/ 553741 h 845328"/>
                <a:gd name="connsiteX4" fmla="*/ 450703 w 3951382"/>
                <a:gd name="connsiteY4" fmla="*/ 667528 h 845328"/>
                <a:gd name="connsiteX0" fmla="*/ 450703 w 4437845"/>
                <a:gd name="connsiteY0" fmla="*/ 642568 h 820368"/>
                <a:gd name="connsiteX1" fmla="*/ 3049970 w 4437845"/>
                <a:gd name="connsiteY1" fmla="*/ 820368 h 820368"/>
                <a:gd name="connsiteX2" fmla="*/ 4437845 w 4437845"/>
                <a:gd name="connsiteY2" fmla="*/ 750774 h 820368"/>
                <a:gd name="connsiteX3" fmla="*/ 0 w 4437845"/>
                <a:gd name="connsiteY3" fmla="*/ 528781 h 820368"/>
                <a:gd name="connsiteX4" fmla="*/ 450703 w 4437845"/>
                <a:gd name="connsiteY4" fmla="*/ 642568 h 820368"/>
                <a:gd name="connsiteX0" fmla="*/ 450703 w 4437845"/>
                <a:gd name="connsiteY0" fmla="*/ 822596 h 1000396"/>
                <a:gd name="connsiteX1" fmla="*/ 3049970 w 4437845"/>
                <a:gd name="connsiteY1" fmla="*/ 1000396 h 1000396"/>
                <a:gd name="connsiteX2" fmla="*/ 4437845 w 4437845"/>
                <a:gd name="connsiteY2" fmla="*/ 930802 h 1000396"/>
                <a:gd name="connsiteX3" fmla="*/ 0 w 4437845"/>
                <a:gd name="connsiteY3" fmla="*/ 708809 h 1000396"/>
                <a:gd name="connsiteX4" fmla="*/ 450703 w 4437845"/>
                <a:gd name="connsiteY4" fmla="*/ 822596 h 1000396"/>
                <a:gd name="connsiteX0" fmla="*/ 583375 w 4570517"/>
                <a:gd name="connsiteY0" fmla="*/ 755558 h 933358"/>
                <a:gd name="connsiteX1" fmla="*/ 3182642 w 4570517"/>
                <a:gd name="connsiteY1" fmla="*/ 933358 h 933358"/>
                <a:gd name="connsiteX2" fmla="*/ 4570517 w 4570517"/>
                <a:gd name="connsiteY2" fmla="*/ 863764 h 933358"/>
                <a:gd name="connsiteX3" fmla="*/ 0 w 4570517"/>
                <a:gd name="connsiteY3" fmla="*/ 799755 h 933358"/>
                <a:gd name="connsiteX4" fmla="*/ 583375 w 4570517"/>
                <a:gd name="connsiteY4" fmla="*/ 755558 h 933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0517" h="933358">
                  <a:moveTo>
                    <a:pt x="583375" y="755558"/>
                  </a:moveTo>
                  <a:cubicBezTo>
                    <a:pt x="1199528" y="724781"/>
                    <a:pt x="2009026" y="887455"/>
                    <a:pt x="3182642" y="933358"/>
                  </a:cubicBezTo>
                  <a:lnTo>
                    <a:pt x="4570517" y="863764"/>
                  </a:lnTo>
                  <a:cubicBezTo>
                    <a:pt x="2503470" y="-597965"/>
                    <a:pt x="519288" y="85733"/>
                    <a:pt x="0" y="799755"/>
                  </a:cubicBezTo>
                  <a:lnTo>
                    <a:pt x="583375" y="755558"/>
                  </a:lnTo>
                  <a:close/>
                </a:path>
              </a:pathLst>
            </a:cu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Полилиния 30"/>
            <p:cNvSpPr/>
            <p:nvPr/>
          </p:nvSpPr>
          <p:spPr>
            <a:xfrm>
              <a:off x="2717802" y="3413902"/>
              <a:ext cx="4218540" cy="1043326"/>
            </a:xfrm>
            <a:custGeom>
              <a:avLst/>
              <a:gdLst>
                <a:gd name="connsiteX0" fmla="*/ 93133 w 4224867"/>
                <a:gd name="connsiteY0" fmla="*/ 118533 h 948266"/>
                <a:gd name="connsiteX1" fmla="*/ 668867 w 4224867"/>
                <a:gd name="connsiteY1" fmla="*/ 558800 h 948266"/>
                <a:gd name="connsiteX2" fmla="*/ 2480733 w 4224867"/>
                <a:gd name="connsiteY2" fmla="*/ 736600 h 948266"/>
                <a:gd name="connsiteX3" fmla="*/ 3852333 w 4224867"/>
                <a:gd name="connsiteY3" fmla="*/ 355600 h 948266"/>
                <a:gd name="connsiteX4" fmla="*/ 4114800 w 4224867"/>
                <a:gd name="connsiteY4" fmla="*/ 0 h 948266"/>
                <a:gd name="connsiteX5" fmla="*/ 4224867 w 4224867"/>
                <a:gd name="connsiteY5" fmla="*/ 127000 h 948266"/>
                <a:gd name="connsiteX6" fmla="*/ 3835400 w 4224867"/>
                <a:gd name="connsiteY6" fmla="*/ 601133 h 948266"/>
                <a:gd name="connsiteX7" fmla="*/ 2413000 w 4224867"/>
                <a:gd name="connsiteY7" fmla="*/ 948266 h 948266"/>
                <a:gd name="connsiteX8" fmla="*/ 1083733 w 4224867"/>
                <a:gd name="connsiteY8" fmla="*/ 863600 h 948266"/>
                <a:gd name="connsiteX9" fmla="*/ 220133 w 4224867"/>
                <a:gd name="connsiteY9" fmla="*/ 550333 h 948266"/>
                <a:gd name="connsiteX10" fmla="*/ 0 w 4224867"/>
                <a:gd name="connsiteY10" fmla="*/ 59266 h 948266"/>
                <a:gd name="connsiteX11" fmla="*/ 110067 w 4224867"/>
                <a:gd name="connsiteY11" fmla="*/ 169333 h 948266"/>
                <a:gd name="connsiteX12" fmla="*/ 93133 w 4224867"/>
                <a:gd name="connsiteY12" fmla="*/ 118533 h 948266"/>
                <a:gd name="connsiteX0" fmla="*/ 93133 w 4224867"/>
                <a:gd name="connsiteY0" fmla="*/ 118533 h 948266"/>
                <a:gd name="connsiteX1" fmla="*/ 668867 w 4224867"/>
                <a:gd name="connsiteY1" fmla="*/ 558800 h 948266"/>
                <a:gd name="connsiteX2" fmla="*/ 3852333 w 4224867"/>
                <a:gd name="connsiteY2" fmla="*/ 355600 h 948266"/>
                <a:gd name="connsiteX3" fmla="*/ 4114800 w 4224867"/>
                <a:gd name="connsiteY3" fmla="*/ 0 h 948266"/>
                <a:gd name="connsiteX4" fmla="*/ 4224867 w 4224867"/>
                <a:gd name="connsiteY4" fmla="*/ 127000 h 948266"/>
                <a:gd name="connsiteX5" fmla="*/ 3835400 w 4224867"/>
                <a:gd name="connsiteY5" fmla="*/ 601133 h 948266"/>
                <a:gd name="connsiteX6" fmla="*/ 2413000 w 4224867"/>
                <a:gd name="connsiteY6" fmla="*/ 948266 h 948266"/>
                <a:gd name="connsiteX7" fmla="*/ 1083733 w 4224867"/>
                <a:gd name="connsiteY7" fmla="*/ 863600 h 948266"/>
                <a:gd name="connsiteX8" fmla="*/ 220133 w 4224867"/>
                <a:gd name="connsiteY8" fmla="*/ 550333 h 948266"/>
                <a:gd name="connsiteX9" fmla="*/ 0 w 4224867"/>
                <a:gd name="connsiteY9" fmla="*/ 59266 h 948266"/>
                <a:gd name="connsiteX10" fmla="*/ 110067 w 4224867"/>
                <a:gd name="connsiteY10" fmla="*/ 169333 h 948266"/>
                <a:gd name="connsiteX11" fmla="*/ 93133 w 4224867"/>
                <a:gd name="connsiteY11" fmla="*/ 118533 h 948266"/>
                <a:gd name="connsiteX0" fmla="*/ 93133 w 4224867"/>
                <a:gd name="connsiteY0" fmla="*/ 118533 h 948266"/>
                <a:gd name="connsiteX1" fmla="*/ 668867 w 4224867"/>
                <a:gd name="connsiteY1" fmla="*/ 558800 h 948266"/>
                <a:gd name="connsiteX2" fmla="*/ 3852333 w 4224867"/>
                <a:gd name="connsiteY2" fmla="*/ 355600 h 948266"/>
                <a:gd name="connsiteX3" fmla="*/ 4114800 w 4224867"/>
                <a:gd name="connsiteY3" fmla="*/ 0 h 948266"/>
                <a:gd name="connsiteX4" fmla="*/ 4224867 w 4224867"/>
                <a:gd name="connsiteY4" fmla="*/ 127000 h 948266"/>
                <a:gd name="connsiteX5" fmla="*/ 3835400 w 4224867"/>
                <a:gd name="connsiteY5" fmla="*/ 601133 h 948266"/>
                <a:gd name="connsiteX6" fmla="*/ 2413000 w 4224867"/>
                <a:gd name="connsiteY6" fmla="*/ 948266 h 948266"/>
                <a:gd name="connsiteX7" fmla="*/ 1083733 w 4224867"/>
                <a:gd name="connsiteY7" fmla="*/ 863600 h 948266"/>
                <a:gd name="connsiteX8" fmla="*/ 220133 w 4224867"/>
                <a:gd name="connsiteY8" fmla="*/ 550333 h 948266"/>
                <a:gd name="connsiteX9" fmla="*/ 0 w 4224867"/>
                <a:gd name="connsiteY9" fmla="*/ 59266 h 948266"/>
                <a:gd name="connsiteX10" fmla="*/ 110067 w 4224867"/>
                <a:gd name="connsiteY10" fmla="*/ 169333 h 948266"/>
                <a:gd name="connsiteX11" fmla="*/ 93133 w 4224867"/>
                <a:gd name="connsiteY11" fmla="*/ 118533 h 948266"/>
                <a:gd name="connsiteX0" fmla="*/ 93133 w 4224867"/>
                <a:gd name="connsiteY0" fmla="*/ 118533 h 948266"/>
                <a:gd name="connsiteX1" fmla="*/ 668867 w 4224867"/>
                <a:gd name="connsiteY1" fmla="*/ 558800 h 948266"/>
                <a:gd name="connsiteX2" fmla="*/ 3852333 w 4224867"/>
                <a:gd name="connsiteY2" fmla="*/ 355600 h 948266"/>
                <a:gd name="connsiteX3" fmla="*/ 4114800 w 4224867"/>
                <a:gd name="connsiteY3" fmla="*/ 0 h 948266"/>
                <a:gd name="connsiteX4" fmla="*/ 4224867 w 4224867"/>
                <a:gd name="connsiteY4" fmla="*/ 127000 h 948266"/>
                <a:gd name="connsiteX5" fmla="*/ 3835400 w 4224867"/>
                <a:gd name="connsiteY5" fmla="*/ 601133 h 948266"/>
                <a:gd name="connsiteX6" fmla="*/ 2413000 w 4224867"/>
                <a:gd name="connsiteY6" fmla="*/ 948266 h 948266"/>
                <a:gd name="connsiteX7" fmla="*/ 1083733 w 4224867"/>
                <a:gd name="connsiteY7" fmla="*/ 863600 h 948266"/>
                <a:gd name="connsiteX8" fmla="*/ 220133 w 4224867"/>
                <a:gd name="connsiteY8" fmla="*/ 550333 h 948266"/>
                <a:gd name="connsiteX9" fmla="*/ 0 w 4224867"/>
                <a:gd name="connsiteY9" fmla="*/ 59266 h 948266"/>
                <a:gd name="connsiteX10" fmla="*/ 110067 w 4224867"/>
                <a:gd name="connsiteY10" fmla="*/ 169333 h 948266"/>
                <a:gd name="connsiteX11" fmla="*/ 93133 w 4224867"/>
                <a:gd name="connsiteY11" fmla="*/ 118533 h 948266"/>
                <a:gd name="connsiteX0" fmla="*/ 93133 w 4224867"/>
                <a:gd name="connsiteY0" fmla="*/ 118533 h 948266"/>
                <a:gd name="connsiteX1" fmla="*/ 668867 w 4224867"/>
                <a:gd name="connsiteY1" fmla="*/ 558800 h 948266"/>
                <a:gd name="connsiteX2" fmla="*/ 3852333 w 4224867"/>
                <a:gd name="connsiteY2" fmla="*/ 355600 h 948266"/>
                <a:gd name="connsiteX3" fmla="*/ 4114800 w 4224867"/>
                <a:gd name="connsiteY3" fmla="*/ 0 h 948266"/>
                <a:gd name="connsiteX4" fmla="*/ 4224867 w 4224867"/>
                <a:gd name="connsiteY4" fmla="*/ 127000 h 948266"/>
                <a:gd name="connsiteX5" fmla="*/ 2413000 w 4224867"/>
                <a:gd name="connsiteY5" fmla="*/ 948266 h 948266"/>
                <a:gd name="connsiteX6" fmla="*/ 1083733 w 4224867"/>
                <a:gd name="connsiteY6" fmla="*/ 863600 h 948266"/>
                <a:gd name="connsiteX7" fmla="*/ 220133 w 4224867"/>
                <a:gd name="connsiteY7" fmla="*/ 550333 h 948266"/>
                <a:gd name="connsiteX8" fmla="*/ 0 w 4224867"/>
                <a:gd name="connsiteY8" fmla="*/ 59266 h 948266"/>
                <a:gd name="connsiteX9" fmla="*/ 110067 w 4224867"/>
                <a:gd name="connsiteY9" fmla="*/ 169333 h 948266"/>
                <a:gd name="connsiteX10" fmla="*/ 93133 w 4224867"/>
                <a:gd name="connsiteY10" fmla="*/ 118533 h 948266"/>
                <a:gd name="connsiteX0" fmla="*/ 93133 w 4224867"/>
                <a:gd name="connsiteY0" fmla="*/ 118533 h 948266"/>
                <a:gd name="connsiteX1" fmla="*/ 668867 w 4224867"/>
                <a:gd name="connsiteY1" fmla="*/ 558800 h 948266"/>
                <a:gd name="connsiteX2" fmla="*/ 3852333 w 4224867"/>
                <a:gd name="connsiteY2" fmla="*/ 355600 h 948266"/>
                <a:gd name="connsiteX3" fmla="*/ 4114800 w 4224867"/>
                <a:gd name="connsiteY3" fmla="*/ 0 h 948266"/>
                <a:gd name="connsiteX4" fmla="*/ 4224867 w 4224867"/>
                <a:gd name="connsiteY4" fmla="*/ 127000 h 948266"/>
                <a:gd name="connsiteX5" fmla="*/ 2413000 w 4224867"/>
                <a:gd name="connsiteY5" fmla="*/ 948266 h 948266"/>
                <a:gd name="connsiteX6" fmla="*/ 1083733 w 4224867"/>
                <a:gd name="connsiteY6" fmla="*/ 863600 h 948266"/>
                <a:gd name="connsiteX7" fmla="*/ 220133 w 4224867"/>
                <a:gd name="connsiteY7" fmla="*/ 550333 h 948266"/>
                <a:gd name="connsiteX8" fmla="*/ 0 w 4224867"/>
                <a:gd name="connsiteY8" fmla="*/ 59266 h 948266"/>
                <a:gd name="connsiteX9" fmla="*/ 110067 w 4224867"/>
                <a:gd name="connsiteY9" fmla="*/ 169333 h 948266"/>
                <a:gd name="connsiteX10" fmla="*/ 93133 w 4224867"/>
                <a:gd name="connsiteY10" fmla="*/ 118533 h 948266"/>
                <a:gd name="connsiteX0" fmla="*/ 93133 w 4224867"/>
                <a:gd name="connsiteY0" fmla="*/ 118533 h 948266"/>
                <a:gd name="connsiteX1" fmla="*/ 668867 w 4224867"/>
                <a:gd name="connsiteY1" fmla="*/ 558800 h 948266"/>
                <a:gd name="connsiteX2" fmla="*/ 3852333 w 4224867"/>
                <a:gd name="connsiteY2" fmla="*/ 355600 h 948266"/>
                <a:gd name="connsiteX3" fmla="*/ 4114800 w 4224867"/>
                <a:gd name="connsiteY3" fmla="*/ 0 h 948266"/>
                <a:gd name="connsiteX4" fmla="*/ 4224867 w 4224867"/>
                <a:gd name="connsiteY4" fmla="*/ 127000 h 948266"/>
                <a:gd name="connsiteX5" fmla="*/ 2413000 w 4224867"/>
                <a:gd name="connsiteY5" fmla="*/ 948266 h 948266"/>
                <a:gd name="connsiteX6" fmla="*/ 1083733 w 4224867"/>
                <a:gd name="connsiteY6" fmla="*/ 863600 h 948266"/>
                <a:gd name="connsiteX7" fmla="*/ 220133 w 4224867"/>
                <a:gd name="connsiteY7" fmla="*/ 550333 h 948266"/>
                <a:gd name="connsiteX8" fmla="*/ 0 w 4224867"/>
                <a:gd name="connsiteY8" fmla="*/ 59266 h 948266"/>
                <a:gd name="connsiteX9" fmla="*/ 110067 w 4224867"/>
                <a:gd name="connsiteY9" fmla="*/ 169333 h 948266"/>
                <a:gd name="connsiteX10" fmla="*/ 93133 w 4224867"/>
                <a:gd name="connsiteY10" fmla="*/ 118533 h 948266"/>
                <a:gd name="connsiteX0" fmla="*/ 110067 w 4224867"/>
                <a:gd name="connsiteY0" fmla="*/ 169333 h 948266"/>
                <a:gd name="connsiteX1" fmla="*/ 668867 w 4224867"/>
                <a:gd name="connsiteY1" fmla="*/ 558800 h 948266"/>
                <a:gd name="connsiteX2" fmla="*/ 3852333 w 4224867"/>
                <a:gd name="connsiteY2" fmla="*/ 355600 h 948266"/>
                <a:gd name="connsiteX3" fmla="*/ 4114800 w 4224867"/>
                <a:gd name="connsiteY3" fmla="*/ 0 h 948266"/>
                <a:gd name="connsiteX4" fmla="*/ 4224867 w 4224867"/>
                <a:gd name="connsiteY4" fmla="*/ 127000 h 948266"/>
                <a:gd name="connsiteX5" fmla="*/ 2413000 w 4224867"/>
                <a:gd name="connsiteY5" fmla="*/ 948266 h 948266"/>
                <a:gd name="connsiteX6" fmla="*/ 1083733 w 4224867"/>
                <a:gd name="connsiteY6" fmla="*/ 863600 h 948266"/>
                <a:gd name="connsiteX7" fmla="*/ 220133 w 4224867"/>
                <a:gd name="connsiteY7" fmla="*/ 550333 h 948266"/>
                <a:gd name="connsiteX8" fmla="*/ 0 w 4224867"/>
                <a:gd name="connsiteY8" fmla="*/ 59266 h 948266"/>
                <a:gd name="connsiteX9" fmla="*/ 110067 w 4224867"/>
                <a:gd name="connsiteY9" fmla="*/ 169333 h 948266"/>
                <a:gd name="connsiteX0" fmla="*/ 93134 w 4207934"/>
                <a:gd name="connsiteY0" fmla="*/ 169333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203200 w 4207934"/>
                <a:gd name="connsiteY7" fmla="*/ 550333 h 948266"/>
                <a:gd name="connsiteX8" fmla="*/ 0 w 4207934"/>
                <a:gd name="connsiteY8" fmla="*/ 8466 h 948266"/>
                <a:gd name="connsiteX9" fmla="*/ 93134 w 4207934"/>
                <a:gd name="connsiteY9" fmla="*/ 169333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203200 w 4207934"/>
                <a:gd name="connsiteY7" fmla="*/ 550333 h 948266"/>
                <a:gd name="connsiteX8" fmla="*/ 0 w 4207934"/>
                <a:gd name="connsiteY8" fmla="*/ 8466 h 948266"/>
                <a:gd name="connsiteX9" fmla="*/ 279401 w 4207934"/>
                <a:gd name="connsiteY9" fmla="*/ 389467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203200 w 4207934"/>
                <a:gd name="connsiteY7" fmla="*/ 550333 h 948266"/>
                <a:gd name="connsiteX8" fmla="*/ 0 w 4207934"/>
                <a:gd name="connsiteY8" fmla="*/ 8466 h 948266"/>
                <a:gd name="connsiteX9" fmla="*/ 279401 w 4207934"/>
                <a:gd name="connsiteY9" fmla="*/ 389467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245534 w 4207934"/>
                <a:gd name="connsiteY7" fmla="*/ 508000 h 948266"/>
                <a:gd name="connsiteX8" fmla="*/ 0 w 4207934"/>
                <a:gd name="connsiteY8" fmla="*/ 8466 h 948266"/>
                <a:gd name="connsiteX9" fmla="*/ 279401 w 4207934"/>
                <a:gd name="connsiteY9" fmla="*/ 389467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0 w 4207934"/>
                <a:gd name="connsiteY7" fmla="*/ 8466 h 948266"/>
                <a:gd name="connsiteX8" fmla="*/ 279401 w 4207934"/>
                <a:gd name="connsiteY8" fmla="*/ 389467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0 w 4207934"/>
                <a:gd name="connsiteY7" fmla="*/ 8466 h 948266"/>
                <a:gd name="connsiteX8" fmla="*/ 279401 w 4207934"/>
                <a:gd name="connsiteY8" fmla="*/ 389467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0 w 4207934"/>
                <a:gd name="connsiteY7" fmla="*/ 8466 h 948266"/>
                <a:gd name="connsiteX8" fmla="*/ 279401 w 4207934"/>
                <a:gd name="connsiteY8" fmla="*/ 389467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0 w 4207934"/>
                <a:gd name="connsiteY7" fmla="*/ 8466 h 948266"/>
                <a:gd name="connsiteX8" fmla="*/ 279401 w 4207934"/>
                <a:gd name="connsiteY8" fmla="*/ 389467 h 948266"/>
                <a:gd name="connsiteX0" fmla="*/ 279401 w 4207934"/>
                <a:gd name="connsiteY0" fmla="*/ 389467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0 w 4207934"/>
                <a:gd name="connsiteY7" fmla="*/ 8466 h 948266"/>
                <a:gd name="connsiteX8" fmla="*/ 279401 w 4207934"/>
                <a:gd name="connsiteY8" fmla="*/ 389467 h 948266"/>
                <a:gd name="connsiteX0" fmla="*/ 0 w 4207934"/>
                <a:gd name="connsiteY0" fmla="*/ 8466 h 948266"/>
                <a:gd name="connsiteX1" fmla="*/ 651934 w 4207934"/>
                <a:gd name="connsiteY1" fmla="*/ 558800 h 948266"/>
                <a:gd name="connsiteX2" fmla="*/ 3835400 w 4207934"/>
                <a:gd name="connsiteY2" fmla="*/ 355600 h 948266"/>
                <a:gd name="connsiteX3" fmla="*/ 4097867 w 4207934"/>
                <a:gd name="connsiteY3" fmla="*/ 0 h 948266"/>
                <a:gd name="connsiteX4" fmla="*/ 4207934 w 4207934"/>
                <a:gd name="connsiteY4" fmla="*/ 127000 h 948266"/>
                <a:gd name="connsiteX5" fmla="*/ 2396067 w 4207934"/>
                <a:gd name="connsiteY5" fmla="*/ 948266 h 948266"/>
                <a:gd name="connsiteX6" fmla="*/ 1066800 w 4207934"/>
                <a:gd name="connsiteY6" fmla="*/ 863600 h 948266"/>
                <a:gd name="connsiteX7" fmla="*/ 0 w 4207934"/>
                <a:gd name="connsiteY7" fmla="*/ 8466 h 948266"/>
                <a:gd name="connsiteX0" fmla="*/ 0 w 4224867"/>
                <a:gd name="connsiteY0" fmla="*/ 0 h 982133"/>
                <a:gd name="connsiteX1" fmla="*/ 668867 w 4224867"/>
                <a:gd name="connsiteY1" fmla="*/ 592667 h 982133"/>
                <a:gd name="connsiteX2" fmla="*/ 3852333 w 4224867"/>
                <a:gd name="connsiteY2" fmla="*/ 389467 h 982133"/>
                <a:gd name="connsiteX3" fmla="*/ 4114800 w 4224867"/>
                <a:gd name="connsiteY3" fmla="*/ 33867 h 982133"/>
                <a:gd name="connsiteX4" fmla="*/ 4224867 w 4224867"/>
                <a:gd name="connsiteY4" fmla="*/ 160867 h 982133"/>
                <a:gd name="connsiteX5" fmla="*/ 2413000 w 4224867"/>
                <a:gd name="connsiteY5" fmla="*/ 982133 h 982133"/>
                <a:gd name="connsiteX6" fmla="*/ 1083733 w 4224867"/>
                <a:gd name="connsiteY6" fmla="*/ 897467 h 982133"/>
                <a:gd name="connsiteX7" fmla="*/ 0 w 4224867"/>
                <a:gd name="connsiteY7" fmla="*/ 0 h 982133"/>
                <a:gd name="connsiteX0" fmla="*/ 0 w 4224867"/>
                <a:gd name="connsiteY0" fmla="*/ 0 h 982133"/>
                <a:gd name="connsiteX1" fmla="*/ 668867 w 4224867"/>
                <a:gd name="connsiteY1" fmla="*/ 592667 h 982133"/>
                <a:gd name="connsiteX2" fmla="*/ 3852333 w 4224867"/>
                <a:gd name="connsiteY2" fmla="*/ 389467 h 982133"/>
                <a:gd name="connsiteX3" fmla="*/ 4114800 w 4224867"/>
                <a:gd name="connsiteY3" fmla="*/ 33867 h 982133"/>
                <a:gd name="connsiteX4" fmla="*/ 4224867 w 4224867"/>
                <a:gd name="connsiteY4" fmla="*/ 160867 h 982133"/>
                <a:gd name="connsiteX5" fmla="*/ 2413000 w 4224867"/>
                <a:gd name="connsiteY5" fmla="*/ 982133 h 982133"/>
                <a:gd name="connsiteX6" fmla="*/ 1083733 w 4224867"/>
                <a:gd name="connsiteY6" fmla="*/ 897467 h 982133"/>
                <a:gd name="connsiteX7" fmla="*/ 0 w 4224867"/>
                <a:gd name="connsiteY7" fmla="*/ 0 h 982133"/>
                <a:gd name="connsiteX0" fmla="*/ 0 w 4224867"/>
                <a:gd name="connsiteY0" fmla="*/ 0 h 982133"/>
                <a:gd name="connsiteX1" fmla="*/ 668867 w 4224867"/>
                <a:gd name="connsiteY1" fmla="*/ 592667 h 982133"/>
                <a:gd name="connsiteX2" fmla="*/ 3852333 w 4224867"/>
                <a:gd name="connsiteY2" fmla="*/ 389467 h 982133"/>
                <a:gd name="connsiteX3" fmla="*/ 4114800 w 4224867"/>
                <a:gd name="connsiteY3" fmla="*/ 33867 h 982133"/>
                <a:gd name="connsiteX4" fmla="*/ 4224867 w 4224867"/>
                <a:gd name="connsiteY4" fmla="*/ 160867 h 982133"/>
                <a:gd name="connsiteX5" fmla="*/ 2413000 w 4224867"/>
                <a:gd name="connsiteY5" fmla="*/ 982133 h 982133"/>
                <a:gd name="connsiteX6" fmla="*/ 1083733 w 4224867"/>
                <a:gd name="connsiteY6" fmla="*/ 897467 h 982133"/>
                <a:gd name="connsiteX7" fmla="*/ 0 w 4224867"/>
                <a:gd name="connsiteY7" fmla="*/ 0 h 982133"/>
                <a:gd name="connsiteX0" fmla="*/ 0 w 4224867"/>
                <a:gd name="connsiteY0" fmla="*/ 0 h 982133"/>
                <a:gd name="connsiteX1" fmla="*/ 668867 w 4224867"/>
                <a:gd name="connsiteY1" fmla="*/ 592667 h 982133"/>
                <a:gd name="connsiteX2" fmla="*/ 3852333 w 4224867"/>
                <a:gd name="connsiteY2" fmla="*/ 389467 h 982133"/>
                <a:gd name="connsiteX3" fmla="*/ 4114800 w 4224867"/>
                <a:gd name="connsiteY3" fmla="*/ 33867 h 982133"/>
                <a:gd name="connsiteX4" fmla="*/ 4224867 w 4224867"/>
                <a:gd name="connsiteY4" fmla="*/ 160867 h 982133"/>
                <a:gd name="connsiteX5" fmla="*/ 2413000 w 4224867"/>
                <a:gd name="connsiteY5" fmla="*/ 982133 h 982133"/>
                <a:gd name="connsiteX6" fmla="*/ 1083733 w 4224867"/>
                <a:gd name="connsiteY6" fmla="*/ 897467 h 982133"/>
                <a:gd name="connsiteX7" fmla="*/ 0 w 4224867"/>
                <a:gd name="connsiteY7" fmla="*/ 0 h 982133"/>
                <a:gd name="connsiteX0" fmla="*/ 0 w 4224867"/>
                <a:gd name="connsiteY0" fmla="*/ 0 h 982133"/>
                <a:gd name="connsiteX1" fmla="*/ 668867 w 4224867"/>
                <a:gd name="connsiteY1" fmla="*/ 592667 h 982133"/>
                <a:gd name="connsiteX2" fmla="*/ 3852333 w 4224867"/>
                <a:gd name="connsiteY2" fmla="*/ 389467 h 982133"/>
                <a:gd name="connsiteX3" fmla="*/ 4114800 w 4224867"/>
                <a:gd name="connsiteY3" fmla="*/ 33867 h 982133"/>
                <a:gd name="connsiteX4" fmla="*/ 4224867 w 4224867"/>
                <a:gd name="connsiteY4" fmla="*/ 160867 h 982133"/>
                <a:gd name="connsiteX5" fmla="*/ 2413000 w 4224867"/>
                <a:gd name="connsiteY5" fmla="*/ 982133 h 982133"/>
                <a:gd name="connsiteX6" fmla="*/ 1083733 w 4224867"/>
                <a:gd name="connsiteY6" fmla="*/ 897467 h 982133"/>
                <a:gd name="connsiteX7" fmla="*/ 0 w 4224867"/>
                <a:gd name="connsiteY7" fmla="*/ 0 h 982133"/>
                <a:gd name="connsiteX0" fmla="*/ 0 w 4233333"/>
                <a:gd name="connsiteY0" fmla="*/ 0 h 982133"/>
                <a:gd name="connsiteX1" fmla="*/ 668867 w 4233333"/>
                <a:gd name="connsiteY1" fmla="*/ 592667 h 982133"/>
                <a:gd name="connsiteX2" fmla="*/ 3852333 w 4233333"/>
                <a:gd name="connsiteY2" fmla="*/ 389467 h 982133"/>
                <a:gd name="connsiteX3" fmla="*/ 4114800 w 4233333"/>
                <a:gd name="connsiteY3" fmla="*/ 33867 h 982133"/>
                <a:gd name="connsiteX4" fmla="*/ 4233333 w 4233333"/>
                <a:gd name="connsiteY4" fmla="*/ 101600 h 982133"/>
                <a:gd name="connsiteX5" fmla="*/ 2413000 w 4233333"/>
                <a:gd name="connsiteY5" fmla="*/ 982133 h 982133"/>
                <a:gd name="connsiteX6" fmla="*/ 1083733 w 4233333"/>
                <a:gd name="connsiteY6" fmla="*/ 897467 h 982133"/>
                <a:gd name="connsiteX7" fmla="*/ 0 w 4233333"/>
                <a:gd name="connsiteY7" fmla="*/ 0 h 982133"/>
                <a:gd name="connsiteX0" fmla="*/ 0 w 4233333"/>
                <a:gd name="connsiteY0" fmla="*/ 0 h 982133"/>
                <a:gd name="connsiteX1" fmla="*/ 668867 w 4233333"/>
                <a:gd name="connsiteY1" fmla="*/ 592667 h 982133"/>
                <a:gd name="connsiteX2" fmla="*/ 3852333 w 4233333"/>
                <a:gd name="connsiteY2" fmla="*/ 389467 h 982133"/>
                <a:gd name="connsiteX3" fmla="*/ 4114800 w 4233333"/>
                <a:gd name="connsiteY3" fmla="*/ 33867 h 982133"/>
                <a:gd name="connsiteX4" fmla="*/ 4233333 w 4233333"/>
                <a:gd name="connsiteY4" fmla="*/ 101600 h 982133"/>
                <a:gd name="connsiteX5" fmla="*/ 2413000 w 4233333"/>
                <a:gd name="connsiteY5" fmla="*/ 982133 h 982133"/>
                <a:gd name="connsiteX6" fmla="*/ 1083733 w 4233333"/>
                <a:gd name="connsiteY6" fmla="*/ 897467 h 982133"/>
                <a:gd name="connsiteX7" fmla="*/ 0 w 4233333"/>
                <a:gd name="connsiteY7" fmla="*/ 0 h 982133"/>
                <a:gd name="connsiteX0" fmla="*/ 0 w 4233333"/>
                <a:gd name="connsiteY0" fmla="*/ 0 h 1002829"/>
                <a:gd name="connsiteX1" fmla="*/ 668867 w 4233333"/>
                <a:gd name="connsiteY1" fmla="*/ 592667 h 1002829"/>
                <a:gd name="connsiteX2" fmla="*/ 3852333 w 4233333"/>
                <a:gd name="connsiteY2" fmla="*/ 389467 h 1002829"/>
                <a:gd name="connsiteX3" fmla="*/ 4114800 w 4233333"/>
                <a:gd name="connsiteY3" fmla="*/ 33867 h 1002829"/>
                <a:gd name="connsiteX4" fmla="*/ 4233333 w 4233333"/>
                <a:gd name="connsiteY4" fmla="*/ 101600 h 1002829"/>
                <a:gd name="connsiteX5" fmla="*/ 2413000 w 4233333"/>
                <a:gd name="connsiteY5" fmla="*/ 982133 h 1002829"/>
                <a:gd name="connsiteX6" fmla="*/ 1083733 w 4233333"/>
                <a:gd name="connsiteY6" fmla="*/ 897467 h 1002829"/>
                <a:gd name="connsiteX7" fmla="*/ 0 w 4233333"/>
                <a:gd name="connsiteY7" fmla="*/ 0 h 1002829"/>
                <a:gd name="connsiteX0" fmla="*/ 0 w 4233333"/>
                <a:gd name="connsiteY0" fmla="*/ 0 h 1002829"/>
                <a:gd name="connsiteX1" fmla="*/ 668867 w 4233333"/>
                <a:gd name="connsiteY1" fmla="*/ 592667 h 1002829"/>
                <a:gd name="connsiteX2" fmla="*/ 3852333 w 4233333"/>
                <a:gd name="connsiteY2" fmla="*/ 389467 h 1002829"/>
                <a:gd name="connsiteX3" fmla="*/ 4114800 w 4233333"/>
                <a:gd name="connsiteY3" fmla="*/ 33867 h 1002829"/>
                <a:gd name="connsiteX4" fmla="*/ 4233333 w 4233333"/>
                <a:gd name="connsiteY4" fmla="*/ 101600 h 1002829"/>
                <a:gd name="connsiteX5" fmla="*/ 2413000 w 4233333"/>
                <a:gd name="connsiteY5" fmla="*/ 982133 h 1002829"/>
                <a:gd name="connsiteX6" fmla="*/ 1083733 w 4233333"/>
                <a:gd name="connsiteY6" fmla="*/ 897467 h 1002829"/>
                <a:gd name="connsiteX7" fmla="*/ 0 w 4233333"/>
                <a:gd name="connsiteY7" fmla="*/ 0 h 1002829"/>
                <a:gd name="connsiteX0" fmla="*/ 0 w 4190999"/>
                <a:gd name="connsiteY0" fmla="*/ 0 h 1002829"/>
                <a:gd name="connsiteX1" fmla="*/ 668867 w 4190999"/>
                <a:gd name="connsiteY1" fmla="*/ 592667 h 1002829"/>
                <a:gd name="connsiteX2" fmla="*/ 3852333 w 4190999"/>
                <a:gd name="connsiteY2" fmla="*/ 389467 h 1002829"/>
                <a:gd name="connsiteX3" fmla="*/ 4114800 w 4190999"/>
                <a:gd name="connsiteY3" fmla="*/ 33867 h 1002829"/>
                <a:gd name="connsiteX4" fmla="*/ 4190999 w 4190999"/>
                <a:gd name="connsiteY4" fmla="*/ 135467 h 1002829"/>
                <a:gd name="connsiteX5" fmla="*/ 2413000 w 4190999"/>
                <a:gd name="connsiteY5" fmla="*/ 982133 h 1002829"/>
                <a:gd name="connsiteX6" fmla="*/ 1083733 w 4190999"/>
                <a:gd name="connsiteY6" fmla="*/ 897467 h 1002829"/>
                <a:gd name="connsiteX7" fmla="*/ 0 w 4190999"/>
                <a:gd name="connsiteY7" fmla="*/ 0 h 1002829"/>
                <a:gd name="connsiteX0" fmla="*/ 0 w 4190999"/>
                <a:gd name="connsiteY0" fmla="*/ 9296 h 1012125"/>
                <a:gd name="connsiteX1" fmla="*/ 668867 w 4190999"/>
                <a:gd name="connsiteY1" fmla="*/ 601963 h 1012125"/>
                <a:gd name="connsiteX2" fmla="*/ 3852333 w 4190999"/>
                <a:gd name="connsiteY2" fmla="*/ 398763 h 1012125"/>
                <a:gd name="connsiteX3" fmla="*/ 4114800 w 4190999"/>
                <a:gd name="connsiteY3" fmla="*/ 43163 h 1012125"/>
                <a:gd name="connsiteX4" fmla="*/ 4131733 w 4190999"/>
                <a:gd name="connsiteY4" fmla="*/ 830 h 1012125"/>
                <a:gd name="connsiteX5" fmla="*/ 4190999 w 4190999"/>
                <a:gd name="connsiteY5" fmla="*/ 144763 h 1012125"/>
                <a:gd name="connsiteX6" fmla="*/ 2413000 w 4190999"/>
                <a:gd name="connsiteY6" fmla="*/ 991429 h 1012125"/>
                <a:gd name="connsiteX7" fmla="*/ 1083733 w 4190999"/>
                <a:gd name="connsiteY7" fmla="*/ 906763 h 1012125"/>
                <a:gd name="connsiteX8" fmla="*/ 0 w 4190999"/>
                <a:gd name="connsiteY8" fmla="*/ 9296 h 1012125"/>
                <a:gd name="connsiteX0" fmla="*/ 0 w 4190999"/>
                <a:gd name="connsiteY0" fmla="*/ 9296 h 1012125"/>
                <a:gd name="connsiteX1" fmla="*/ 668867 w 4190999"/>
                <a:gd name="connsiteY1" fmla="*/ 601963 h 1012125"/>
                <a:gd name="connsiteX2" fmla="*/ 3852333 w 4190999"/>
                <a:gd name="connsiteY2" fmla="*/ 398763 h 1012125"/>
                <a:gd name="connsiteX3" fmla="*/ 4114800 w 4190999"/>
                <a:gd name="connsiteY3" fmla="*/ 43163 h 1012125"/>
                <a:gd name="connsiteX4" fmla="*/ 4131733 w 4190999"/>
                <a:gd name="connsiteY4" fmla="*/ 830 h 1012125"/>
                <a:gd name="connsiteX5" fmla="*/ 4190999 w 4190999"/>
                <a:gd name="connsiteY5" fmla="*/ 144763 h 1012125"/>
                <a:gd name="connsiteX6" fmla="*/ 2413000 w 4190999"/>
                <a:gd name="connsiteY6" fmla="*/ 991429 h 1012125"/>
                <a:gd name="connsiteX7" fmla="*/ 1083733 w 4190999"/>
                <a:gd name="connsiteY7" fmla="*/ 906763 h 1012125"/>
                <a:gd name="connsiteX8" fmla="*/ 0 w 4190999"/>
                <a:gd name="connsiteY8" fmla="*/ 9296 h 1012125"/>
                <a:gd name="connsiteX0" fmla="*/ 0 w 4190999"/>
                <a:gd name="connsiteY0" fmla="*/ 68165 h 1070994"/>
                <a:gd name="connsiteX1" fmla="*/ 668867 w 4190999"/>
                <a:gd name="connsiteY1" fmla="*/ 660832 h 1070994"/>
                <a:gd name="connsiteX2" fmla="*/ 3852333 w 4190999"/>
                <a:gd name="connsiteY2" fmla="*/ 457632 h 1070994"/>
                <a:gd name="connsiteX3" fmla="*/ 4114800 w 4190999"/>
                <a:gd name="connsiteY3" fmla="*/ 102032 h 1070994"/>
                <a:gd name="connsiteX4" fmla="*/ 4165600 w 4190999"/>
                <a:gd name="connsiteY4" fmla="*/ 433 h 1070994"/>
                <a:gd name="connsiteX5" fmla="*/ 4190999 w 4190999"/>
                <a:gd name="connsiteY5" fmla="*/ 203632 h 1070994"/>
                <a:gd name="connsiteX6" fmla="*/ 2413000 w 4190999"/>
                <a:gd name="connsiteY6" fmla="*/ 1050298 h 1070994"/>
                <a:gd name="connsiteX7" fmla="*/ 1083733 w 4190999"/>
                <a:gd name="connsiteY7" fmla="*/ 965632 h 1070994"/>
                <a:gd name="connsiteX8" fmla="*/ 0 w 4190999"/>
                <a:gd name="connsiteY8" fmla="*/ 68165 h 1070994"/>
                <a:gd name="connsiteX0" fmla="*/ 0 w 4310384"/>
                <a:gd name="connsiteY0" fmla="*/ 0 h 1002829"/>
                <a:gd name="connsiteX1" fmla="*/ 668867 w 4310384"/>
                <a:gd name="connsiteY1" fmla="*/ 592667 h 1002829"/>
                <a:gd name="connsiteX2" fmla="*/ 3852333 w 4310384"/>
                <a:gd name="connsiteY2" fmla="*/ 389467 h 1002829"/>
                <a:gd name="connsiteX3" fmla="*/ 4114800 w 4310384"/>
                <a:gd name="connsiteY3" fmla="*/ 33867 h 1002829"/>
                <a:gd name="connsiteX4" fmla="*/ 4190999 w 4310384"/>
                <a:gd name="connsiteY4" fmla="*/ 135467 h 1002829"/>
                <a:gd name="connsiteX5" fmla="*/ 2413000 w 4310384"/>
                <a:gd name="connsiteY5" fmla="*/ 982133 h 1002829"/>
                <a:gd name="connsiteX6" fmla="*/ 1083733 w 4310384"/>
                <a:gd name="connsiteY6" fmla="*/ 897467 h 1002829"/>
                <a:gd name="connsiteX7" fmla="*/ 0 w 4310384"/>
                <a:gd name="connsiteY7" fmla="*/ 0 h 1002829"/>
                <a:gd name="connsiteX0" fmla="*/ 0 w 4308720"/>
                <a:gd name="connsiteY0" fmla="*/ 0 h 1002829"/>
                <a:gd name="connsiteX1" fmla="*/ 668867 w 4308720"/>
                <a:gd name="connsiteY1" fmla="*/ 592667 h 1002829"/>
                <a:gd name="connsiteX2" fmla="*/ 3852333 w 4308720"/>
                <a:gd name="connsiteY2" fmla="*/ 389467 h 1002829"/>
                <a:gd name="connsiteX3" fmla="*/ 4114800 w 4308720"/>
                <a:gd name="connsiteY3" fmla="*/ 33867 h 1002829"/>
                <a:gd name="connsiteX4" fmla="*/ 4190999 w 4308720"/>
                <a:gd name="connsiteY4" fmla="*/ 135467 h 1002829"/>
                <a:gd name="connsiteX5" fmla="*/ 2413000 w 4308720"/>
                <a:gd name="connsiteY5" fmla="*/ 982133 h 1002829"/>
                <a:gd name="connsiteX6" fmla="*/ 1083733 w 4308720"/>
                <a:gd name="connsiteY6" fmla="*/ 897467 h 1002829"/>
                <a:gd name="connsiteX7" fmla="*/ 0 w 4308720"/>
                <a:gd name="connsiteY7" fmla="*/ 0 h 1002829"/>
                <a:gd name="connsiteX0" fmla="*/ 0 w 4315867"/>
                <a:gd name="connsiteY0" fmla="*/ 18463 h 1021292"/>
                <a:gd name="connsiteX1" fmla="*/ 668867 w 4315867"/>
                <a:gd name="connsiteY1" fmla="*/ 611130 h 1021292"/>
                <a:gd name="connsiteX2" fmla="*/ 3852333 w 4315867"/>
                <a:gd name="connsiteY2" fmla="*/ 407930 h 1021292"/>
                <a:gd name="connsiteX3" fmla="*/ 4145097 w 4315867"/>
                <a:gd name="connsiteY3" fmla="*/ 0 h 1021292"/>
                <a:gd name="connsiteX4" fmla="*/ 4190999 w 4315867"/>
                <a:gd name="connsiteY4" fmla="*/ 153930 h 1021292"/>
                <a:gd name="connsiteX5" fmla="*/ 2413000 w 4315867"/>
                <a:gd name="connsiteY5" fmla="*/ 1000596 h 1021292"/>
                <a:gd name="connsiteX6" fmla="*/ 1083733 w 4315867"/>
                <a:gd name="connsiteY6" fmla="*/ 915930 h 1021292"/>
                <a:gd name="connsiteX7" fmla="*/ 0 w 4315867"/>
                <a:gd name="connsiteY7" fmla="*/ 18463 h 1021292"/>
                <a:gd name="connsiteX0" fmla="*/ 0 w 4190999"/>
                <a:gd name="connsiteY0" fmla="*/ 18463 h 1021292"/>
                <a:gd name="connsiteX1" fmla="*/ 668867 w 4190999"/>
                <a:gd name="connsiteY1" fmla="*/ 611130 h 1021292"/>
                <a:gd name="connsiteX2" fmla="*/ 3852333 w 4190999"/>
                <a:gd name="connsiteY2" fmla="*/ 407930 h 1021292"/>
                <a:gd name="connsiteX3" fmla="*/ 4145097 w 4190999"/>
                <a:gd name="connsiteY3" fmla="*/ 0 h 1021292"/>
                <a:gd name="connsiteX4" fmla="*/ 4190999 w 4190999"/>
                <a:gd name="connsiteY4" fmla="*/ 153930 h 1021292"/>
                <a:gd name="connsiteX5" fmla="*/ 2413000 w 4190999"/>
                <a:gd name="connsiteY5" fmla="*/ 1000596 h 1021292"/>
                <a:gd name="connsiteX6" fmla="*/ 1083733 w 4190999"/>
                <a:gd name="connsiteY6" fmla="*/ 915930 h 1021292"/>
                <a:gd name="connsiteX7" fmla="*/ 0 w 4190999"/>
                <a:gd name="connsiteY7" fmla="*/ 18463 h 1021292"/>
                <a:gd name="connsiteX0" fmla="*/ 0 w 4213032"/>
                <a:gd name="connsiteY0" fmla="*/ 18463 h 1021292"/>
                <a:gd name="connsiteX1" fmla="*/ 668867 w 4213032"/>
                <a:gd name="connsiteY1" fmla="*/ 611130 h 1021292"/>
                <a:gd name="connsiteX2" fmla="*/ 3852333 w 4213032"/>
                <a:gd name="connsiteY2" fmla="*/ 407930 h 1021292"/>
                <a:gd name="connsiteX3" fmla="*/ 4145097 w 4213032"/>
                <a:gd name="connsiteY3" fmla="*/ 0 h 1021292"/>
                <a:gd name="connsiteX4" fmla="*/ 4213032 w 4213032"/>
                <a:gd name="connsiteY4" fmla="*/ 126388 h 1021292"/>
                <a:gd name="connsiteX5" fmla="*/ 2413000 w 4213032"/>
                <a:gd name="connsiteY5" fmla="*/ 1000596 h 1021292"/>
                <a:gd name="connsiteX6" fmla="*/ 1083733 w 4213032"/>
                <a:gd name="connsiteY6" fmla="*/ 915930 h 1021292"/>
                <a:gd name="connsiteX7" fmla="*/ 0 w 4213032"/>
                <a:gd name="connsiteY7" fmla="*/ 18463 h 1021292"/>
                <a:gd name="connsiteX0" fmla="*/ 0 w 4213032"/>
                <a:gd name="connsiteY0" fmla="*/ 18463 h 1021292"/>
                <a:gd name="connsiteX1" fmla="*/ 668867 w 4213032"/>
                <a:gd name="connsiteY1" fmla="*/ 611130 h 1021292"/>
                <a:gd name="connsiteX2" fmla="*/ 3852333 w 4213032"/>
                <a:gd name="connsiteY2" fmla="*/ 407930 h 1021292"/>
                <a:gd name="connsiteX3" fmla="*/ 4145097 w 4213032"/>
                <a:gd name="connsiteY3" fmla="*/ 0 h 1021292"/>
                <a:gd name="connsiteX4" fmla="*/ 4213032 w 4213032"/>
                <a:gd name="connsiteY4" fmla="*/ 126388 h 1021292"/>
                <a:gd name="connsiteX5" fmla="*/ 2413000 w 4213032"/>
                <a:gd name="connsiteY5" fmla="*/ 1000596 h 1021292"/>
                <a:gd name="connsiteX6" fmla="*/ 1083733 w 4213032"/>
                <a:gd name="connsiteY6" fmla="*/ 915930 h 1021292"/>
                <a:gd name="connsiteX7" fmla="*/ 0 w 4213032"/>
                <a:gd name="connsiteY7" fmla="*/ 18463 h 1021292"/>
                <a:gd name="connsiteX0" fmla="*/ 0 w 4213032"/>
                <a:gd name="connsiteY0" fmla="*/ 43251 h 1046080"/>
                <a:gd name="connsiteX1" fmla="*/ 668867 w 4213032"/>
                <a:gd name="connsiteY1" fmla="*/ 635918 h 1046080"/>
                <a:gd name="connsiteX2" fmla="*/ 3852333 w 4213032"/>
                <a:gd name="connsiteY2" fmla="*/ 432718 h 1046080"/>
                <a:gd name="connsiteX3" fmla="*/ 4153360 w 4213032"/>
                <a:gd name="connsiteY3" fmla="*/ 0 h 1046080"/>
                <a:gd name="connsiteX4" fmla="*/ 4213032 w 4213032"/>
                <a:gd name="connsiteY4" fmla="*/ 151176 h 1046080"/>
                <a:gd name="connsiteX5" fmla="*/ 2413000 w 4213032"/>
                <a:gd name="connsiteY5" fmla="*/ 1025384 h 1046080"/>
                <a:gd name="connsiteX6" fmla="*/ 1083733 w 4213032"/>
                <a:gd name="connsiteY6" fmla="*/ 940718 h 1046080"/>
                <a:gd name="connsiteX7" fmla="*/ 0 w 4213032"/>
                <a:gd name="connsiteY7" fmla="*/ 43251 h 1046080"/>
                <a:gd name="connsiteX0" fmla="*/ 0 w 4213032"/>
                <a:gd name="connsiteY0" fmla="*/ 43251 h 1046080"/>
                <a:gd name="connsiteX1" fmla="*/ 668867 w 4213032"/>
                <a:gd name="connsiteY1" fmla="*/ 635918 h 1046080"/>
                <a:gd name="connsiteX2" fmla="*/ 3852333 w 4213032"/>
                <a:gd name="connsiteY2" fmla="*/ 432718 h 1046080"/>
                <a:gd name="connsiteX3" fmla="*/ 4153360 w 4213032"/>
                <a:gd name="connsiteY3" fmla="*/ 0 h 1046080"/>
                <a:gd name="connsiteX4" fmla="*/ 4213032 w 4213032"/>
                <a:gd name="connsiteY4" fmla="*/ 151176 h 1046080"/>
                <a:gd name="connsiteX5" fmla="*/ 2413000 w 4213032"/>
                <a:gd name="connsiteY5" fmla="*/ 1025384 h 1046080"/>
                <a:gd name="connsiteX6" fmla="*/ 1083733 w 4213032"/>
                <a:gd name="connsiteY6" fmla="*/ 940718 h 1046080"/>
                <a:gd name="connsiteX7" fmla="*/ 0 w 4213032"/>
                <a:gd name="connsiteY7" fmla="*/ 43251 h 1046080"/>
                <a:gd name="connsiteX0" fmla="*/ 0 w 4213032"/>
                <a:gd name="connsiteY0" fmla="*/ 40497 h 1043326"/>
                <a:gd name="connsiteX1" fmla="*/ 668867 w 4213032"/>
                <a:gd name="connsiteY1" fmla="*/ 633164 h 1043326"/>
                <a:gd name="connsiteX2" fmla="*/ 3852333 w 4213032"/>
                <a:gd name="connsiteY2" fmla="*/ 429964 h 1043326"/>
                <a:gd name="connsiteX3" fmla="*/ 4161623 w 4213032"/>
                <a:gd name="connsiteY3" fmla="*/ 0 h 1043326"/>
                <a:gd name="connsiteX4" fmla="*/ 4213032 w 4213032"/>
                <a:gd name="connsiteY4" fmla="*/ 148422 h 1043326"/>
                <a:gd name="connsiteX5" fmla="*/ 2413000 w 4213032"/>
                <a:gd name="connsiteY5" fmla="*/ 1022630 h 1043326"/>
                <a:gd name="connsiteX6" fmla="*/ 1083733 w 4213032"/>
                <a:gd name="connsiteY6" fmla="*/ 937964 h 1043326"/>
                <a:gd name="connsiteX7" fmla="*/ 0 w 4213032"/>
                <a:gd name="connsiteY7" fmla="*/ 40497 h 1043326"/>
                <a:gd name="connsiteX0" fmla="*/ 0 w 4213032"/>
                <a:gd name="connsiteY0" fmla="*/ 40497 h 1043326"/>
                <a:gd name="connsiteX1" fmla="*/ 668867 w 4213032"/>
                <a:gd name="connsiteY1" fmla="*/ 633164 h 1043326"/>
                <a:gd name="connsiteX2" fmla="*/ 3852333 w 4213032"/>
                <a:gd name="connsiteY2" fmla="*/ 429964 h 1043326"/>
                <a:gd name="connsiteX3" fmla="*/ 4161623 w 4213032"/>
                <a:gd name="connsiteY3" fmla="*/ 0 h 1043326"/>
                <a:gd name="connsiteX4" fmla="*/ 4213032 w 4213032"/>
                <a:gd name="connsiteY4" fmla="*/ 148422 h 1043326"/>
                <a:gd name="connsiteX5" fmla="*/ 2413000 w 4213032"/>
                <a:gd name="connsiteY5" fmla="*/ 1022630 h 1043326"/>
                <a:gd name="connsiteX6" fmla="*/ 1083733 w 4213032"/>
                <a:gd name="connsiteY6" fmla="*/ 937964 h 1043326"/>
                <a:gd name="connsiteX7" fmla="*/ 0 w 4213032"/>
                <a:gd name="connsiteY7" fmla="*/ 40497 h 1043326"/>
                <a:gd name="connsiteX0" fmla="*/ 0 w 4218540"/>
                <a:gd name="connsiteY0" fmla="*/ 40497 h 1043326"/>
                <a:gd name="connsiteX1" fmla="*/ 668867 w 4218540"/>
                <a:gd name="connsiteY1" fmla="*/ 633164 h 1043326"/>
                <a:gd name="connsiteX2" fmla="*/ 3852333 w 4218540"/>
                <a:gd name="connsiteY2" fmla="*/ 429964 h 1043326"/>
                <a:gd name="connsiteX3" fmla="*/ 4161623 w 4218540"/>
                <a:gd name="connsiteY3" fmla="*/ 0 h 1043326"/>
                <a:gd name="connsiteX4" fmla="*/ 4218540 w 4218540"/>
                <a:gd name="connsiteY4" fmla="*/ 140159 h 1043326"/>
                <a:gd name="connsiteX5" fmla="*/ 2413000 w 4218540"/>
                <a:gd name="connsiteY5" fmla="*/ 1022630 h 1043326"/>
                <a:gd name="connsiteX6" fmla="*/ 1083733 w 4218540"/>
                <a:gd name="connsiteY6" fmla="*/ 937964 h 1043326"/>
                <a:gd name="connsiteX7" fmla="*/ 0 w 4218540"/>
                <a:gd name="connsiteY7" fmla="*/ 40497 h 1043326"/>
                <a:gd name="connsiteX0" fmla="*/ 0 w 4218540"/>
                <a:gd name="connsiteY0" fmla="*/ 40497 h 1043326"/>
                <a:gd name="connsiteX1" fmla="*/ 668867 w 4218540"/>
                <a:gd name="connsiteY1" fmla="*/ 633164 h 1043326"/>
                <a:gd name="connsiteX2" fmla="*/ 3852333 w 4218540"/>
                <a:gd name="connsiteY2" fmla="*/ 429964 h 1043326"/>
                <a:gd name="connsiteX3" fmla="*/ 4161623 w 4218540"/>
                <a:gd name="connsiteY3" fmla="*/ 0 h 1043326"/>
                <a:gd name="connsiteX4" fmla="*/ 4218540 w 4218540"/>
                <a:gd name="connsiteY4" fmla="*/ 140159 h 1043326"/>
                <a:gd name="connsiteX5" fmla="*/ 2413000 w 4218540"/>
                <a:gd name="connsiteY5" fmla="*/ 1022630 h 1043326"/>
                <a:gd name="connsiteX6" fmla="*/ 1083733 w 4218540"/>
                <a:gd name="connsiteY6" fmla="*/ 937964 h 1043326"/>
                <a:gd name="connsiteX7" fmla="*/ 0 w 4218540"/>
                <a:gd name="connsiteY7" fmla="*/ 40497 h 1043326"/>
                <a:gd name="connsiteX0" fmla="*/ 0 w 4218540"/>
                <a:gd name="connsiteY0" fmla="*/ 40497 h 1043326"/>
                <a:gd name="connsiteX1" fmla="*/ 668867 w 4218540"/>
                <a:gd name="connsiteY1" fmla="*/ 633164 h 1043326"/>
                <a:gd name="connsiteX2" fmla="*/ 3838562 w 4218540"/>
                <a:gd name="connsiteY2" fmla="*/ 421701 h 1043326"/>
                <a:gd name="connsiteX3" fmla="*/ 4161623 w 4218540"/>
                <a:gd name="connsiteY3" fmla="*/ 0 h 1043326"/>
                <a:gd name="connsiteX4" fmla="*/ 4218540 w 4218540"/>
                <a:gd name="connsiteY4" fmla="*/ 140159 h 1043326"/>
                <a:gd name="connsiteX5" fmla="*/ 2413000 w 4218540"/>
                <a:gd name="connsiteY5" fmla="*/ 1022630 h 1043326"/>
                <a:gd name="connsiteX6" fmla="*/ 1083733 w 4218540"/>
                <a:gd name="connsiteY6" fmla="*/ 937964 h 1043326"/>
                <a:gd name="connsiteX7" fmla="*/ 0 w 4218540"/>
                <a:gd name="connsiteY7" fmla="*/ 40497 h 104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18540" h="1043326">
                  <a:moveTo>
                    <a:pt x="0" y="40497"/>
                  </a:moveTo>
                  <a:cubicBezTo>
                    <a:pt x="324556" y="576719"/>
                    <a:pt x="437444" y="503342"/>
                    <a:pt x="668867" y="633164"/>
                  </a:cubicBezTo>
                  <a:cubicBezTo>
                    <a:pt x="1078088" y="819430"/>
                    <a:pt x="2489541" y="1149834"/>
                    <a:pt x="3838562" y="421701"/>
                  </a:cubicBezTo>
                  <a:cubicBezTo>
                    <a:pt x="3967365" y="330710"/>
                    <a:pt x="4141868" y="186267"/>
                    <a:pt x="4161623" y="0"/>
                  </a:cubicBezTo>
                  <a:cubicBezTo>
                    <a:pt x="4182057" y="64164"/>
                    <a:pt x="4185438" y="119826"/>
                    <a:pt x="4218540" y="140159"/>
                  </a:cubicBezTo>
                  <a:cubicBezTo>
                    <a:pt x="3961716" y="735648"/>
                    <a:pt x="2966156" y="977475"/>
                    <a:pt x="2413000" y="1022630"/>
                  </a:cubicBezTo>
                  <a:cubicBezTo>
                    <a:pt x="1995311" y="1062141"/>
                    <a:pt x="1543755" y="1050853"/>
                    <a:pt x="1083733" y="937964"/>
                  </a:cubicBezTo>
                  <a:cubicBezTo>
                    <a:pt x="736600" y="813786"/>
                    <a:pt x="169333" y="765808"/>
                    <a:pt x="0" y="40497"/>
                  </a:cubicBezTo>
                  <a:close/>
                </a:path>
              </a:pathLst>
            </a:custGeom>
            <a:solidFill>
              <a:sysClr val="window" lastClr="FFFFFF"/>
            </a:solidFill>
            <a:ln w="425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2" name="Полилиния 31"/>
          <p:cNvSpPr/>
          <p:nvPr/>
        </p:nvSpPr>
        <p:spPr>
          <a:xfrm>
            <a:off x="293258" y="4732812"/>
            <a:ext cx="447378" cy="514008"/>
          </a:xfrm>
          <a:custGeom>
            <a:avLst/>
            <a:gdLst>
              <a:gd name="connsiteX0" fmla="*/ 0 w 1855401"/>
              <a:gd name="connsiteY0" fmla="*/ 309233 h 2420666"/>
              <a:gd name="connsiteX1" fmla="*/ 927701 w 1855401"/>
              <a:gd name="connsiteY1" fmla="*/ 2420666 h 2420666"/>
              <a:gd name="connsiteX2" fmla="*/ 1855401 w 1855401"/>
              <a:gd name="connsiteY2" fmla="*/ 312558 h 2420666"/>
              <a:gd name="connsiteX3" fmla="*/ 934351 w 1855401"/>
              <a:gd name="connsiteY3" fmla="*/ 0 h 2420666"/>
              <a:gd name="connsiteX4" fmla="*/ 0 w 1855401"/>
              <a:gd name="connsiteY4" fmla="*/ 309233 h 2420666"/>
              <a:gd name="connsiteX0" fmla="*/ 0 w 1855401"/>
              <a:gd name="connsiteY0" fmla="*/ 309233 h 2423991"/>
              <a:gd name="connsiteX1" fmla="*/ 927701 w 1855401"/>
              <a:gd name="connsiteY1" fmla="*/ 2423991 h 2423991"/>
              <a:gd name="connsiteX2" fmla="*/ 1855401 w 1855401"/>
              <a:gd name="connsiteY2" fmla="*/ 312558 h 2423991"/>
              <a:gd name="connsiteX3" fmla="*/ 934351 w 1855401"/>
              <a:gd name="connsiteY3" fmla="*/ 0 h 2423991"/>
              <a:gd name="connsiteX4" fmla="*/ 0 w 1855401"/>
              <a:gd name="connsiteY4" fmla="*/ 309233 h 2423991"/>
              <a:gd name="connsiteX0" fmla="*/ 0 w 1855401"/>
              <a:gd name="connsiteY0" fmla="*/ 309233 h 2423991"/>
              <a:gd name="connsiteX1" fmla="*/ 927701 w 1855401"/>
              <a:gd name="connsiteY1" fmla="*/ 2423991 h 2423991"/>
              <a:gd name="connsiteX2" fmla="*/ 1855401 w 1855401"/>
              <a:gd name="connsiteY2" fmla="*/ 312558 h 2423991"/>
              <a:gd name="connsiteX3" fmla="*/ 934351 w 1855401"/>
              <a:gd name="connsiteY3" fmla="*/ 0 h 2423991"/>
              <a:gd name="connsiteX4" fmla="*/ 0 w 1855401"/>
              <a:gd name="connsiteY4" fmla="*/ 309233 h 2423991"/>
              <a:gd name="connsiteX0" fmla="*/ 0 w 1855401"/>
              <a:gd name="connsiteY0" fmla="*/ 309233 h 2425861"/>
              <a:gd name="connsiteX1" fmla="*/ 927701 w 1855401"/>
              <a:gd name="connsiteY1" fmla="*/ 2423991 h 2425861"/>
              <a:gd name="connsiteX2" fmla="*/ 1855401 w 1855401"/>
              <a:gd name="connsiteY2" fmla="*/ 312558 h 2425861"/>
              <a:gd name="connsiteX3" fmla="*/ 934351 w 1855401"/>
              <a:gd name="connsiteY3" fmla="*/ 0 h 2425861"/>
              <a:gd name="connsiteX4" fmla="*/ 0 w 1855401"/>
              <a:gd name="connsiteY4" fmla="*/ 309233 h 2425861"/>
              <a:gd name="connsiteX0" fmla="*/ 0 w 1855401"/>
              <a:gd name="connsiteY0" fmla="*/ 309233 h 2425861"/>
              <a:gd name="connsiteX1" fmla="*/ 927701 w 1855401"/>
              <a:gd name="connsiteY1" fmla="*/ 2423991 h 2425861"/>
              <a:gd name="connsiteX2" fmla="*/ 1855401 w 1855401"/>
              <a:gd name="connsiteY2" fmla="*/ 312558 h 2425861"/>
              <a:gd name="connsiteX3" fmla="*/ 934351 w 1855401"/>
              <a:gd name="connsiteY3" fmla="*/ 0 h 2425861"/>
              <a:gd name="connsiteX4" fmla="*/ 0 w 1855401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268"/>
              <a:gd name="connsiteY0" fmla="*/ 309233 h 2425861"/>
              <a:gd name="connsiteX1" fmla="*/ 927701 w 1857268"/>
              <a:gd name="connsiteY1" fmla="*/ 2423991 h 2425861"/>
              <a:gd name="connsiteX2" fmla="*/ 1855401 w 1857268"/>
              <a:gd name="connsiteY2" fmla="*/ 312558 h 2425861"/>
              <a:gd name="connsiteX3" fmla="*/ 934351 w 1857268"/>
              <a:gd name="connsiteY3" fmla="*/ 0 h 2425861"/>
              <a:gd name="connsiteX4" fmla="*/ 0 w 1857268"/>
              <a:gd name="connsiteY4" fmla="*/ 309233 h 2425861"/>
              <a:gd name="connsiteX0" fmla="*/ 0 w 1857372"/>
              <a:gd name="connsiteY0" fmla="*/ 309233 h 2425861"/>
              <a:gd name="connsiteX1" fmla="*/ 927701 w 1857372"/>
              <a:gd name="connsiteY1" fmla="*/ 2423991 h 2425861"/>
              <a:gd name="connsiteX2" fmla="*/ 1855401 w 1857372"/>
              <a:gd name="connsiteY2" fmla="*/ 312558 h 2425861"/>
              <a:gd name="connsiteX3" fmla="*/ 934351 w 1857372"/>
              <a:gd name="connsiteY3" fmla="*/ 0 h 2425861"/>
              <a:gd name="connsiteX4" fmla="*/ 0 w 1857372"/>
              <a:gd name="connsiteY4" fmla="*/ 309233 h 2425861"/>
              <a:gd name="connsiteX0" fmla="*/ 0 w 1870672"/>
              <a:gd name="connsiteY0" fmla="*/ 309233 h 2425861"/>
              <a:gd name="connsiteX1" fmla="*/ 941001 w 1870672"/>
              <a:gd name="connsiteY1" fmla="*/ 2423991 h 2425861"/>
              <a:gd name="connsiteX2" fmla="*/ 1868701 w 1870672"/>
              <a:gd name="connsiteY2" fmla="*/ 312558 h 2425861"/>
              <a:gd name="connsiteX3" fmla="*/ 947651 w 1870672"/>
              <a:gd name="connsiteY3" fmla="*/ 0 h 2425861"/>
              <a:gd name="connsiteX4" fmla="*/ 0 w 1870672"/>
              <a:gd name="connsiteY4" fmla="*/ 309233 h 242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0672" h="2425861">
                <a:moveTo>
                  <a:pt x="0" y="309233"/>
                </a:moveTo>
                <a:cubicBezTo>
                  <a:pt x="29926" y="1868701"/>
                  <a:pt x="794697" y="2463893"/>
                  <a:pt x="941001" y="2423991"/>
                </a:cubicBezTo>
                <a:cubicBezTo>
                  <a:pt x="1123880" y="2455026"/>
                  <a:pt x="1915252" y="1751215"/>
                  <a:pt x="1868701" y="312558"/>
                </a:cubicBezTo>
                <a:cubicBezTo>
                  <a:pt x="1518457" y="298150"/>
                  <a:pt x="1045188" y="80911"/>
                  <a:pt x="947651" y="0"/>
                </a:cubicBezTo>
                <a:cubicBezTo>
                  <a:pt x="812431" y="69828"/>
                  <a:pt x="387927" y="299257"/>
                  <a:pt x="0" y="309233"/>
                </a:cubicBezTo>
                <a:close/>
              </a:path>
            </a:pathLst>
          </a:custGeom>
          <a:solidFill>
            <a:srgbClr val="1E3685"/>
          </a:solidFill>
          <a:ln w="42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300612" y="3996224"/>
            <a:ext cx="434024" cy="549262"/>
            <a:chOff x="2616847" y="705936"/>
            <a:chExt cx="473637" cy="402275"/>
          </a:xfrm>
        </p:grpSpPr>
        <p:sp>
          <p:nvSpPr>
            <p:cNvPr id="34" name="Полилиния 33"/>
            <p:cNvSpPr/>
            <p:nvPr/>
          </p:nvSpPr>
          <p:spPr>
            <a:xfrm>
              <a:off x="2646772" y="769325"/>
              <a:ext cx="415637" cy="55298"/>
            </a:xfrm>
            <a:custGeom>
              <a:avLst/>
              <a:gdLst>
                <a:gd name="connsiteX0" fmla="*/ 0 w 415637"/>
                <a:gd name="connsiteY0" fmla="*/ 0 h 3326"/>
                <a:gd name="connsiteX1" fmla="*/ 415637 w 415637"/>
                <a:gd name="connsiteY1" fmla="*/ 3326 h 3326"/>
                <a:gd name="connsiteX0" fmla="*/ 0 w 10000"/>
                <a:gd name="connsiteY0" fmla="*/ 116663 h 126663"/>
                <a:gd name="connsiteX1" fmla="*/ 10000 w 10000"/>
                <a:gd name="connsiteY1" fmla="*/ 126663 h 126663"/>
                <a:gd name="connsiteX0" fmla="*/ 0 w 10000"/>
                <a:gd name="connsiteY0" fmla="*/ 156260 h 166260"/>
                <a:gd name="connsiteX1" fmla="*/ 10000 w 10000"/>
                <a:gd name="connsiteY1" fmla="*/ 166260 h 16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166260">
                  <a:moveTo>
                    <a:pt x="0" y="156260"/>
                  </a:moveTo>
                  <a:cubicBezTo>
                    <a:pt x="4373" y="-110330"/>
                    <a:pt x="6667" y="12967"/>
                    <a:pt x="10000" y="166260"/>
                  </a:cubicBezTo>
                </a:path>
              </a:pathLst>
            </a:custGeom>
            <a:noFill/>
            <a:ln w="42500" cap="flat" cmpd="sng" algn="ctr">
              <a:solidFill>
                <a:srgbClr val="1E368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2852927" y="705936"/>
              <a:ext cx="0" cy="402275"/>
            </a:xfrm>
            <a:prstGeom prst="line">
              <a:avLst/>
            </a:prstGeom>
            <a:noFill/>
            <a:ln w="28575" cap="flat" cmpd="sng" algn="ctr">
              <a:solidFill>
                <a:srgbClr val="1E3685"/>
              </a:solidFill>
              <a:prstDash val="solid"/>
            </a:ln>
            <a:effectLst/>
          </p:spPr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2701822" y="1100242"/>
              <a:ext cx="305535" cy="0"/>
            </a:xfrm>
            <a:prstGeom prst="line">
              <a:avLst/>
            </a:prstGeom>
            <a:noFill/>
            <a:ln w="28575" cap="flat" cmpd="sng" algn="ctr">
              <a:solidFill>
                <a:srgbClr val="1E3685"/>
              </a:solidFill>
              <a:prstDash val="solid"/>
            </a:ln>
            <a:effectLst/>
          </p:spPr>
        </p:cxnSp>
        <p:sp>
          <p:nvSpPr>
            <p:cNvPr id="37" name="Полилиния 36"/>
            <p:cNvSpPr/>
            <p:nvPr/>
          </p:nvSpPr>
          <p:spPr>
            <a:xfrm>
              <a:off x="2616847" y="851223"/>
              <a:ext cx="166254" cy="170897"/>
            </a:xfrm>
            <a:custGeom>
              <a:avLst/>
              <a:gdLst>
                <a:gd name="connsiteX0" fmla="*/ 76477 w 166254"/>
                <a:gd name="connsiteY0" fmla="*/ 0 h 133004"/>
                <a:gd name="connsiteX1" fmla="*/ 0 w 166254"/>
                <a:gd name="connsiteY1" fmla="*/ 133004 h 133004"/>
                <a:gd name="connsiteX2" fmla="*/ 166254 w 166254"/>
                <a:gd name="connsiteY2" fmla="*/ 133004 h 133004"/>
                <a:gd name="connsiteX3" fmla="*/ 76477 w 166254"/>
                <a:gd name="connsiteY3" fmla="*/ 0 h 133004"/>
                <a:gd name="connsiteX0" fmla="*/ 76477 w 166254"/>
                <a:gd name="connsiteY0" fmla="*/ 0 h 165516"/>
                <a:gd name="connsiteX1" fmla="*/ 0 w 166254"/>
                <a:gd name="connsiteY1" fmla="*/ 133004 h 165516"/>
                <a:gd name="connsiteX2" fmla="*/ 166254 w 166254"/>
                <a:gd name="connsiteY2" fmla="*/ 133004 h 165516"/>
                <a:gd name="connsiteX3" fmla="*/ 76477 w 166254"/>
                <a:gd name="connsiteY3" fmla="*/ 0 h 165516"/>
                <a:gd name="connsiteX0" fmla="*/ 76477 w 166254"/>
                <a:gd name="connsiteY0" fmla="*/ 0 h 174222"/>
                <a:gd name="connsiteX1" fmla="*/ 0 w 166254"/>
                <a:gd name="connsiteY1" fmla="*/ 133004 h 174222"/>
                <a:gd name="connsiteX2" fmla="*/ 166254 w 166254"/>
                <a:gd name="connsiteY2" fmla="*/ 133004 h 174222"/>
                <a:gd name="connsiteX3" fmla="*/ 76477 w 166254"/>
                <a:gd name="connsiteY3" fmla="*/ 0 h 174222"/>
                <a:gd name="connsiteX0" fmla="*/ 86453 w 166254"/>
                <a:gd name="connsiteY0" fmla="*/ 0 h 170897"/>
                <a:gd name="connsiteX1" fmla="*/ 0 w 166254"/>
                <a:gd name="connsiteY1" fmla="*/ 129679 h 170897"/>
                <a:gd name="connsiteX2" fmla="*/ 166254 w 166254"/>
                <a:gd name="connsiteY2" fmla="*/ 129679 h 170897"/>
                <a:gd name="connsiteX3" fmla="*/ 86453 w 166254"/>
                <a:gd name="connsiteY3" fmla="*/ 0 h 170897"/>
                <a:gd name="connsiteX0" fmla="*/ 76478 w 166254"/>
                <a:gd name="connsiteY0" fmla="*/ 0 h 170897"/>
                <a:gd name="connsiteX1" fmla="*/ 0 w 166254"/>
                <a:gd name="connsiteY1" fmla="*/ 129679 h 170897"/>
                <a:gd name="connsiteX2" fmla="*/ 166254 w 166254"/>
                <a:gd name="connsiteY2" fmla="*/ 129679 h 170897"/>
                <a:gd name="connsiteX3" fmla="*/ 76478 w 166254"/>
                <a:gd name="connsiteY3" fmla="*/ 0 h 17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54" h="170897">
                  <a:moveTo>
                    <a:pt x="76478" y="0"/>
                  </a:moveTo>
                  <a:lnTo>
                    <a:pt x="0" y="129679"/>
                  </a:lnTo>
                  <a:cubicBezTo>
                    <a:pt x="65393" y="202831"/>
                    <a:pt x="134111" y="162930"/>
                    <a:pt x="166254" y="129679"/>
                  </a:cubicBezTo>
                  <a:lnTo>
                    <a:pt x="76478" y="0"/>
                  </a:lnTo>
                  <a:close/>
                </a:path>
              </a:pathLst>
            </a:custGeom>
            <a:noFill/>
            <a:ln w="42500" cap="flat" cmpd="sng" algn="ctr">
              <a:solidFill>
                <a:srgbClr val="1E368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2924230" y="851222"/>
              <a:ext cx="166254" cy="170897"/>
            </a:xfrm>
            <a:custGeom>
              <a:avLst/>
              <a:gdLst>
                <a:gd name="connsiteX0" fmla="*/ 76477 w 166254"/>
                <a:gd name="connsiteY0" fmla="*/ 0 h 133004"/>
                <a:gd name="connsiteX1" fmla="*/ 0 w 166254"/>
                <a:gd name="connsiteY1" fmla="*/ 133004 h 133004"/>
                <a:gd name="connsiteX2" fmla="*/ 166254 w 166254"/>
                <a:gd name="connsiteY2" fmla="*/ 133004 h 133004"/>
                <a:gd name="connsiteX3" fmla="*/ 76477 w 166254"/>
                <a:gd name="connsiteY3" fmla="*/ 0 h 133004"/>
                <a:gd name="connsiteX0" fmla="*/ 76477 w 166254"/>
                <a:gd name="connsiteY0" fmla="*/ 0 h 165516"/>
                <a:gd name="connsiteX1" fmla="*/ 0 w 166254"/>
                <a:gd name="connsiteY1" fmla="*/ 133004 h 165516"/>
                <a:gd name="connsiteX2" fmla="*/ 166254 w 166254"/>
                <a:gd name="connsiteY2" fmla="*/ 133004 h 165516"/>
                <a:gd name="connsiteX3" fmla="*/ 76477 w 166254"/>
                <a:gd name="connsiteY3" fmla="*/ 0 h 165516"/>
                <a:gd name="connsiteX0" fmla="*/ 76477 w 166254"/>
                <a:gd name="connsiteY0" fmla="*/ 0 h 174222"/>
                <a:gd name="connsiteX1" fmla="*/ 0 w 166254"/>
                <a:gd name="connsiteY1" fmla="*/ 133004 h 174222"/>
                <a:gd name="connsiteX2" fmla="*/ 166254 w 166254"/>
                <a:gd name="connsiteY2" fmla="*/ 133004 h 174222"/>
                <a:gd name="connsiteX3" fmla="*/ 76477 w 166254"/>
                <a:gd name="connsiteY3" fmla="*/ 0 h 174222"/>
                <a:gd name="connsiteX0" fmla="*/ 86453 w 166254"/>
                <a:gd name="connsiteY0" fmla="*/ 0 h 170897"/>
                <a:gd name="connsiteX1" fmla="*/ 0 w 166254"/>
                <a:gd name="connsiteY1" fmla="*/ 129679 h 170897"/>
                <a:gd name="connsiteX2" fmla="*/ 166254 w 166254"/>
                <a:gd name="connsiteY2" fmla="*/ 129679 h 170897"/>
                <a:gd name="connsiteX3" fmla="*/ 86453 w 166254"/>
                <a:gd name="connsiteY3" fmla="*/ 0 h 170897"/>
                <a:gd name="connsiteX0" fmla="*/ 76478 w 166254"/>
                <a:gd name="connsiteY0" fmla="*/ 0 h 170897"/>
                <a:gd name="connsiteX1" fmla="*/ 0 w 166254"/>
                <a:gd name="connsiteY1" fmla="*/ 129679 h 170897"/>
                <a:gd name="connsiteX2" fmla="*/ 166254 w 166254"/>
                <a:gd name="connsiteY2" fmla="*/ 129679 h 170897"/>
                <a:gd name="connsiteX3" fmla="*/ 76478 w 166254"/>
                <a:gd name="connsiteY3" fmla="*/ 0 h 17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54" h="170897">
                  <a:moveTo>
                    <a:pt x="76478" y="0"/>
                  </a:moveTo>
                  <a:lnTo>
                    <a:pt x="0" y="129679"/>
                  </a:lnTo>
                  <a:cubicBezTo>
                    <a:pt x="65393" y="202831"/>
                    <a:pt x="134111" y="162930"/>
                    <a:pt x="166254" y="129679"/>
                  </a:cubicBezTo>
                  <a:lnTo>
                    <a:pt x="76478" y="0"/>
                  </a:lnTo>
                  <a:close/>
                </a:path>
              </a:pathLst>
            </a:custGeom>
            <a:noFill/>
            <a:ln w="42500" cap="flat" cmpd="sng" algn="ctr">
              <a:solidFill>
                <a:srgbClr val="1E368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39" name="Picture 3" descr="E:\Для през\Vo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12" y="5352849"/>
            <a:ext cx="641630" cy="57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0" name="Таблица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856524"/>
              </p:ext>
            </p:extLst>
          </p:nvPr>
        </p:nvGraphicFramePr>
        <p:xfrm>
          <a:off x="964682" y="714774"/>
          <a:ext cx="8201808" cy="5603691"/>
        </p:xfrm>
        <a:graphic>
          <a:graphicData uri="http://schemas.openxmlformats.org/drawingml/2006/table">
            <a:tbl>
              <a:tblPr firstRow="1" bandRow="1"/>
              <a:tblGrid>
                <a:gridCol w="8201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6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Фельдшерские и фельдшерско-акушерские </a:t>
                      </a:r>
                      <a:r>
                        <a:rPr lang="ru-RU" sz="2000" b="1" i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пункты</a:t>
                      </a:r>
                      <a:endParaRPr lang="en-US" sz="2000" b="1" i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 2019 году – 9,  в 2020 году – 16,  в 2021 году – 25,  всего – </a:t>
                      </a: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50</a:t>
                      </a:r>
                      <a:endParaRPr lang="ru-RU" sz="1400" b="1" i="1" dirty="0" smtClean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97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Общеобразовательные организации и государственные </a:t>
                      </a:r>
                      <a:endParaRPr lang="ru-RU" sz="2000" b="1" i="0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муниципальные) </a:t>
                      </a: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образовательные </a:t>
                      </a: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организации </a:t>
                      </a:r>
                      <a:endParaRPr lang="ru-RU" sz="2000" b="1" i="0" kern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 2019 году – 27,  в 2020 году – 25,  в 2021 году – 56,  всего – 108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5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Органы государственной власти и органы местного </a:t>
                      </a: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самоуправления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 2019 году – 13,  в 2020 году – 12,  в 2021 году – 15,  всего – 40</a:t>
                      </a:r>
                      <a:endParaRPr lang="ru-RU" sz="1800" b="1" i="1" kern="12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5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Пожарные части и пожарные </a:t>
                      </a: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посты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 2019 году – 31,  в 2020 году – 27,  в 2021 году – 34,  всего – 92</a:t>
                      </a:r>
                      <a:endParaRPr lang="ru-RU" sz="1800" b="1" i="1" kern="12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5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Участковые пункты </a:t>
                      </a: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полиции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 2019 году – 9,  в 2020 году –7,  в 2021 году – 8,  всего – 24</a:t>
                      </a:r>
                    </a:p>
                  </a:txBody>
                  <a:tcPr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5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Территориальные органы и подразделения </a:t>
                      </a: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Росгвардии </a:t>
                      </a:r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 2019 году – 3,  в 2020 году – 3,  в 2021 году – 8,  всего – 14</a:t>
                      </a:r>
                      <a:endParaRPr lang="ru-RU" sz="1800" b="1" i="1" kern="1200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797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Избирательные комиссии </a:t>
                      </a:r>
                      <a:r>
                        <a:rPr lang="ru-RU" sz="20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(в том числе УИК)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 2019 году – 0,  в 2020 году – 23,  в 2021 году – 0,  всего – 23</a:t>
                      </a:r>
                      <a:r>
                        <a:rPr lang="ru-RU" sz="1800" b="0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kern="120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                                                                                                          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ВСЕГО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351 СЗО</a:t>
                      </a:r>
                    </a:p>
                  </a:txBody>
                  <a:tcPr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" name="Номер слайда 40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3</a:t>
            </a:fld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9144" y="62023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4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42214" y="84314"/>
            <a:ext cx="84963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Требования к качеству оказываемых услуг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Текст 4"/>
          <p:cNvSpPr txBox="1">
            <a:spLocks/>
          </p:cNvSpPr>
          <p:nvPr/>
        </p:nvSpPr>
        <p:spPr>
          <a:xfrm>
            <a:off x="54591" y="1077547"/>
            <a:ext cx="9089409" cy="2736304"/>
          </a:xfrm>
          <a:prstGeom prst="rect">
            <a:avLst/>
          </a:prstGeom>
        </p:spPr>
        <p:txBody>
          <a:bodyPr lIns="180000" tIns="54000" rIns="180000" bIns="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271463" indent="-271463" algn="l" defTabSz="895350" rtl="0" eaLnBrk="1" latinLnBrk="0" hangingPunct="1">
              <a:spcBef>
                <a:spcPts val="0"/>
              </a:spcBef>
              <a:spcAft>
                <a:spcPts val="600"/>
              </a:spcAft>
              <a:buClr>
                <a:srgbClr val="1E3685"/>
              </a:buClr>
              <a:buSzPct val="100000"/>
              <a:buFont typeface="Wingdings" panose="05000000000000000000" pitchFamily="2" charset="2"/>
              <a:buChar char="§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271463" indent="-271463" algn="l" defTabSz="914400" rtl="0" eaLnBrk="1" latinLnBrk="0" hangingPunct="1">
              <a:spcBef>
                <a:spcPts val="0"/>
              </a:spcBef>
              <a:spcAft>
                <a:spcPts val="1200"/>
              </a:spcAft>
              <a:buClr>
                <a:schemeClr val="accent2"/>
              </a:buClr>
              <a:buSzPct val="130000"/>
              <a:buFont typeface="+mj-lt"/>
              <a:buAutoNum type="arabicPeriod"/>
              <a:tabLst>
                <a:tab pos="179388" algn="l"/>
              </a:tabLst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444500" indent="-171450" algn="l" defTabSz="914400" rtl="0" eaLnBrk="1" latinLnBrk="0" hangingPunct="1">
              <a:spcBef>
                <a:spcPts val="0"/>
              </a:spcBef>
              <a:buFont typeface="Calibri" panose="020F0502020204030204" pitchFamily="34" charset="0"/>
              <a:buChar char="–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ts val="0"/>
              </a:spcAft>
              <a:buClr>
                <a:srgbClr val="1E3685"/>
              </a:buClr>
            </a:pPr>
            <a:r>
              <a:rPr lang="ru-RU" sz="2000" b="1" dirty="0">
                <a:solidFill>
                  <a:srgbClr val="002060"/>
                </a:solidFill>
                <a:cs typeface="Calibri" panose="020F0502020204030204" pitchFamily="34" charset="0"/>
              </a:rPr>
              <a:t>ТРЕБОВАНИЯ К СКОРОСТИ ПЕРЕДАЧИ ДАННЫХ: </a:t>
            </a:r>
            <a:endParaRPr lang="en-US" sz="2000" b="1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266700" indent="-84138" fontAlgn="base">
              <a:spcAft>
                <a:spcPts val="0"/>
              </a:spcAft>
              <a:buClr>
                <a:srgbClr val="1E3685"/>
              </a:buClr>
              <a:buFont typeface="Wingdings" panose="05000000000000000000" pitchFamily="2" charset="2"/>
              <a:buChar char="q"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одно домохозяйство – не менее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100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Мбит/с;</a:t>
            </a:r>
          </a:p>
          <a:p>
            <a:pPr marL="266700" indent="-84138" fontAlgn="base">
              <a:spcAft>
                <a:spcPts val="0"/>
              </a:spcAft>
              <a:buClr>
                <a:srgbClr val="1E3685"/>
              </a:buClr>
              <a:buFont typeface="Wingdings" panose="05000000000000000000" pitchFamily="2" charset="2"/>
              <a:buChar char="q"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ОГВ и ОМСУ -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не менее 10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Мбит/с;</a:t>
            </a:r>
          </a:p>
          <a:p>
            <a:pPr marL="266700" indent="-84138" fontAlgn="base">
              <a:spcAft>
                <a:spcPts val="0"/>
              </a:spcAft>
              <a:buClr>
                <a:srgbClr val="1E3685"/>
              </a:buClr>
              <a:buFont typeface="Wingdings" panose="05000000000000000000" pitchFamily="2" charset="2"/>
              <a:buChar char="q"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образовательных учреждений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в городе – не менее 100 Мбит/с;</a:t>
            </a:r>
          </a:p>
          <a:p>
            <a:pPr marL="182562" fontAlgn="base">
              <a:spcAft>
                <a:spcPts val="0"/>
              </a:spcAft>
              <a:buClr>
                <a:srgbClr val="1E3685"/>
              </a:buCl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                                      в сельской местности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–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не менее 50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Мбит/с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.</a:t>
            </a:r>
          </a:p>
          <a:p>
            <a:pPr marL="266700" indent="-84138" fontAlgn="base">
              <a:spcAft>
                <a:spcPts val="0"/>
              </a:spcAft>
              <a:buClr>
                <a:srgbClr val="1E3685"/>
              </a:buClr>
              <a:buFont typeface="Wingdings" panose="05000000000000000000" pitchFamily="2" charset="2"/>
              <a:buChar char="q"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медицинские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организации государственной </a:t>
            </a:r>
            <a:endParaRPr lang="ru-RU" sz="1800" b="1" dirty="0" smtClean="0">
              <a:solidFill>
                <a:schemeClr val="accent1">
                  <a:lumMod val="50000"/>
                </a:schemeClr>
              </a:solidFill>
              <a:cs typeface="Calibri" panose="020F0502020204030204" pitchFamily="34" charset="0"/>
            </a:endParaRPr>
          </a:p>
          <a:p>
            <a:pPr marL="182562" fontAlgn="base">
              <a:spcAft>
                <a:spcPts val="0"/>
              </a:spcAft>
              <a:buClr>
                <a:srgbClr val="1E3685"/>
              </a:buCl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   и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муниципальной систем здравоохранения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:</a:t>
            </a:r>
          </a:p>
          <a:p>
            <a:pPr marL="449263" fontAlgn="base">
              <a:spcAft>
                <a:spcPts val="0"/>
              </a:spcAft>
              <a:buClr>
                <a:srgbClr val="1E3685"/>
              </a:buClr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с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использованием волоконно-оптических каналов связи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– не менее 10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Мбит/с;</a:t>
            </a:r>
          </a:p>
          <a:p>
            <a:pPr marL="449263" fontAlgn="base">
              <a:spcAft>
                <a:spcPts val="0"/>
              </a:spcAft>
              <a:buClr>
                <a:srgbClr val="1E3685"/>
              </a:buCl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с использованием спутниковых линий связи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–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не менее 1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Мбит/с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;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cs typeface="Calibri" panose="020F0502020204030204" pitchFamily="34" charset="0"/>
            </a:endParaRPr>
          </a:p>
          <a:p>
            <a:pPr fontAlgn="base"/>
            <a:r>
              <a:rPr lang="ru-RU" sz="800" dirty="0" smtClean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       </a:t>
            </a:r>
          </a:p>
          <a:p>
            <a:pPr fontAlgn="base"/>
            <a:r>
              <a:rPr lang="ru-RU" sz="1400" i="1" dirty="0" smtClean="0">
                <a:solidFill>
                  <a:srgbClr val="002060"/>
                </a:solidFill>
                <a:cs typeface="Calibri" panose="020F0502020204030204" pitchFamily="34" charset="0"/>
              </a:rPr>
              <a:t>Приложение </a:t>
            </a:r>
            <a:r>
              <a:rPr lang="ru-RU" sz="1400" i="1" dirty="0">
                <a:solidFill>
                  <a:srgbClr val="002060"/>
                </a:solidFill>
                <a:cs typeface="Calibri" panose="020F0502020204030204" pitchFamily="34" charset="0"/>
              </a:rPr>
              <a:t>№ 1 </a:t>
            </a:r>
            <a:r>
              <a:rPr lang="ru-RU" sz="1400" i="1" dirty="0" smtClean="0">
                <a:solidFill>
                  <a:srgbClr val="002060"/>
                </a:solidFill>
                <a:cs typeface="Calibri" panose="020F0502020204030204" pitchFamily="34" charset="0"/>
              </a:rPr>
              <a:t>к </a:t>
            </a:r>
            <a:r>
              <a:rPr lang="ru-RU" sz="1400" i="1" dirty="0">
                <a:solidFill>
                  <a:srgbClr val="002060"/>
                </a:solidFill>
                <a:cs typeface="Calibri" panose="020F0502020204030204" pitchFamily="34" charset="0"/>
              </a:rPr>
              <a:t>Контракту </a:t>
            </a:r>
            <a:r>
              <a:rPr lang="ru-RU" sz="1400" i="1" dirty="0" smtClean="0">
                <a:solidFill>
                  <a:srgbClr val="002060"/>
                </a:solidFill>
                <a:cs typeface="Calibri" panose="020F0502020204030204" pitchFamily="34" charset="0"/>
              </a:rPr>
              <a:t>от 01.08.2019 № 0173100007519000047_114316 (</a:t>
            </a:r>
            <a:r>
              <a:rPr lang="en-US" sz="1400" i="1" dirty="0">
                <a:solidFill>
                  <a:srgbClr val="002060"/>
                </a:solidFill>
                <a:cs typeface="Calibri" panose="020F0502020204030204" pitchFamily="34" charset="0"/>
              </a:rPr>
              <a:t>http://zakupki.gov.ru/epz/order/notice/ea44/view/documents.html?regNumber=0173100007519000047</a:t>
            </a:r>
            <a:r>
              <a:rPr lang="ru-RU" sz="1400" i="1" dirty="0" smtClean="0">
                <a:solidFill>
                  <a:srgbClr val="002060"/>
                </a:solidFill>
                <a:cs typeface="Calibri" panose="020F0502020204030204" pitchFamily="34" charset="0"/>
              </a:rPr>
              <a:t>)</a:t>
            </a:r>
          </a:p>
          <a:p>
            <a:pPr fontAlgn="base"/>
            <a:endParaRPr lang="ru-RU" sz="1400" i="1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fontAlgn="base"/>
            <a:endParaRPr lang="ru-RU" sz="1400" i="1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fontAlgn="base"/>
            <a:endParaRPr lang="ru-RU" sz="1000" i="1" dirty="0">
              <a:solidFill>
                <a:srgbClr val="4F81BD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81518" y="1216597"/>
            <a:ext cx="1800200" cy="1302304"/>
          </a:xfrm>
          <a:prstGeom prst="rect">
            <a:avLst/>
          </a:prstGeom>
          <a:blipFill dpi="0" rotWithShape="1">
            <a:blip r:embed="rId3" cstate="print">
              <a:alphaModFix amt="55000"/>
              <a:duotone>
                <a:prstClr val="black"/>
                <a:srgbClr val="F26827">
                  <a:lumMod val="50000"/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42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765" y="4481446"/>
            <a:ext cx="858153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buClr>
                <a:srgbClr val="1E3685"/>
              </a:buClr>
            </a:pPr>
            <a:r>
              <a:rPr lang="ru-RU" sz="2000" b="1" dirty="0">
                <a:solidFill>
                  <a:srgbClr val="002060"/>
                </a:solidFill>
                <a:cs typeface="Calibri" panose="020F0502020204030204" pitchFamily="34" charset="0"/>
              </a:rPr>
              <a:t>ТРЕБОВАНИЯ К ОКАЗАНИЮ УСЛУГ:</a:t>
            </a:r>
          </a:p>
          <a:p>
            <a:pPr marL="355600" indent="-179388" fontAlgn="base">
              <a:buClr>
                <a:srgbClr val="1E3685"/>
              </a:buClr>
              <a:buFont typeface="Wingdings" panose="05000000000000000000" pitchFamily="2" charset="2"/>
              <a:buChar char="q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время задержки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IP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-пакетов не более 100 мс;</a:t>
            </a:r>
          </a:p>
          <a:p>
            <a:pPr marL="355600" indent="-179388" fontAlgn="base">
              <a:buClr>
                <a:srgbClr val="1E3685"/>
              </a:buClr>
              <a:buFont typeface="Wingdings" panose="05000000000000000000" pitchFamily="2" charset="2"/>
              <a:buChar char="q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вариация времени задержки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IP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-пакетов не более 50 мс;</a:t>
            </a:r>
          </a:p>
          <a:p>
            <a:pPr marL="355600" indent="-179388" fontAlgn="base">
              <a:buClr>
                <a:srgbClr val="1E3685"/>
              </a:buClr>
              <a:buFont typeface="Wingdings" panose="05000000000000000000" pitchFamily="2" charset="2"/>
              <a:buChar char="q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потери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IP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-пакетов не более 10%.</a:t>
            </a:r>
          </a:p>
          <a:p>
            <a:pPr marL="176212" eaLnBrk="0" fontAlgn="base" hangingPunct="0">
              <a:spcBef>
                <a:spcPct val="0"/>
              </a:spcBef>
              <a:buClr>
                <a:srgbClr val="1E3685"/>
              </a:buClr>
            </a:pPr>
            <a:endParaRPr lang="ru-RU" sz="16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marL="176212" eaLnBrk="0" fontAlgn="base" hangingPunct="0">
              <a:spcBef>
                <a:spcPct val="0"/>
              </a:spcBef>
              <a:buClr>
                <a:srgbClr val="1E3685"/>
              </a:buClr>
            </a:pPr>
            <a:r>
              <a:rPr lang="ru-RU" sz="1400" i="1" dirty="0">
                <a:solidFill>
                  <a:srgbClr val="002060"/>
                </a:solidFill>
                <a:cs typeface="Calibri" panose="020F0502020204030204" pitchFamily="34" charset="0"/>
              </a:rPr>
              <a:t>Приказ Мининформсвязи РФ От 27.09.2007 N </a:t>
            </a:r>
            <a:r>
              <a:rPr lang="ru-RU" sz="1400" i="1" dirty="0" smtClean="0">
                <a:solidFill>
                  <a:srgbClr val="002060"/>
                </a:solidFill>
                <a:cs typeface="Calibri" panose="020F0502020204030204" pitchFamily="34" charset="0"/>
              </a:rPr>
              <a:t>113 (</a:t>
            </a:r>
            <a:r>
              <a:rPr lang="en-US" sz="1400" i="1" dirty="0">
                <a:solidFill>
                  <a:srgbClr val="002060"/>
                </a:solidFill>
                <a:cs typeface="Calibri" panose="020F0502020204030204" pitchFamily="34" charset="0"/>
              </a:rPr>
              <a:t>https://base.garant.ru/192047/</a:t>
            </a:r>
            <a:r>
              <a:rPr lang="ru-RU" sz="1400" i="1" dirty="0" smtClean="0">
                <a:solidFill>
                  <a:srgbClr val="002060"/>
                </a:solidFill>
                <a:cs typeface="Calibri" panose="020F0502020204030204" pitchFamily="34" charset="0"/>
              </a:rPr>
              <a:t>)</a:t>
            </a:r>
            <a:endParaRPr lang="ru-RU" sz="1400" i="1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83874" y="4370070"/>
            <a:ext cx="1112851" cy="1796180"/>
          </a:xfrm>
          <a:prstGeom prst="roundRect">
            <a:avLst/>
          </a:prstGeom>
          <a:blipFill dpi="0" rotWithShape="1">
            <a:blip r:embed="rId4" cstate="print">
              <a:alphaModFix amt="5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425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Calibri" panose="020F050202020403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4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0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80156" y="62559"/>
            <a:ext cx="84963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Задачи регионов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156" y="901378"/>
            <a:ext cx="877959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определение ответственных за взаимодействие с ПАО «Ростелеком»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в целях реализации государственного контракта, заключенного с Минкомсвязью России на оказание услуг по подключению к сети передачи данных, обеспечивающей доступ к единой сети передачи данных и к сети Интернет социально значимым объектам (далее СЗО)(распоряжением Губернатора от 26 июля 2019 № 158-рг  определены ответственные);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создание межведомственной рабочей группы по реализации проекта «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Информационная инфраструктура» по подключению СЗО к информационно-телекоммуникационной сети Интернет в Ханты-Мансийском автономном округе – Югре (распоряжением заместителя Губернатора от 13 сентября 2019 № 462-р  создана рабочая группа);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согласование плана поэтапного подключения СЗО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(ежегодно проводиться уточнение данных по СЗО и согласование плана поэтапного подключения) ;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организация работ приемочных комиссий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для проверки результатов подключения СЗО (ежегодно утверждается состав приемочной комиссии и график подключения СЗО );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контроль предоставления отчетных документов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Calibri" panose="020F0502020204030204" pitchFamily="34" charset="0"/>
              </a:rPr>
              <a:t>по подключению СЗО в Минкомсвязь России.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5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9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58316"/>
            <a:ext cx="91440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Проникновение услуг сотовой связи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-74906" y="941929"/>
            <a:ext cx="5561463" cy="51995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ts val="300"/>
              </a:spcBef>
              <a:spcAft>
                <a:spcPts val="300"/>
              </a:spcAft>
              <a:buFont typeface="Arial" charset="0"/>
              <a:buChar char="•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 kern="1200">
                <a:solidFill>
                  <a:srgbClr val="25406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ru-RU" altLang="ru-RU" sz="20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Итоги 2019 года 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Население – </a:t>
            </a: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1 655,074 </a:t>
            </a:r>
            <a:r>
              <a:rPr lang="ru-RU" alt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 тыс. человек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Кол-во населенных пунктов, – 195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alt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Кол-во домохозяйств               – </a:t>
            </a: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591,105 тыс.</a:t>
            </a:r>
            <a:endParaRPr lang="ru-RU" altLang="ru-RU" sz="1800" b="1" dirty="0" smtClean="0">
              <a:solidFill>
                <a:srgbClr val="4F81BD">
                  <a:lumMod val="75000"/>
                </a:srgbClr>
              </a:solidFill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altLang="ru-RU" sz="1800" b="1" dirty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Кол-во активных сим-карт сотовой связи </a:t>
            </a:r>
            <a:endParaRPr lang="ru-RU" altLang="ru-RU" sz="1800" b="1" dirty="0" smtClean="0">
              <a:solidFill>
                <a:srgbClr val="4F81BD">
                  <a:lumMod val="75000"/>
                </a:srgbClr>
              </a:solidFill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altLang="ru-RU" sz="1800" b="1" dirty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 </a:t>
            </a:r>
            <a:r>
              <a:rPr lang="ru-RU" alt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                                                             </a:t>
            </a:r>
            <a:r>
              <a:rPr lang="ru-RU" altLang="ru-RU" sz="1800" b="1" dirty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– 3 324,726 тыс.*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1800" b="1" dirty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Проникновение услуг сотовой связи – 200,88%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Охват сотовой связью населенных пунктов – 183                   					(94%)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Охват сотовой связью населения – 1 654,666  тыс. 					(99,9%)</a:t>
            </a:r>
          </a:p>
          <a:p>
            <a:pPr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Количество пользователей ШПД мобильного доступа                          – 1 844,031 (111,43%) тыс.**</a:t>
            </a:r>
          </a:p>
          <a:p>
            <a:pPr>
              <a:buFont typeface="Wingdings" pitchFamily="2" charset="2"/>
              <a:buChar char="Ø"/>
            </a:pPr>
            <a:endParaRPr lang="ru-RU" altLang="ru-RU" sz="800" b="1" dirty="0" smtClean="0">
              <a:solidFill>
                <a:srgbClr val="4F81BD">
                  <a:lumMod val="75000"/>
                </a:srgbClr>
              </a:solidFill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altLang="ru-RU" sz="1600" i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*       </a:t>
            </a:r>
            <a:r>
              <a:rPr lang="ru-RU" altLang="ru-RU" i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Показатель ЕМИСС: </a:t>
            </a:r>
            <a:r>
              <a:rPr lang="en-US" altLang="ru-RU" sz="1600" i="1" dirty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https://www.fedstat.ru/indicator/39524</a:t>
            </a:r>
          </a:p>
          <a:p>
            <a:pPr marL="0" indent="0">
              <a:buFont typeface="Arial" charset="0"/>
              <a:buNone/>
            </a:pPr>
            <a:r>
              <a:rPr lang="ru-RU" altLang="ru-RU" i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**     Показатель ЕМИСС</a:t>
            </a:r>
            <a:r>
              <a:rPr lang="ru-RU" altLang="ru-RU" sz="1600" i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: </a:t>
            </a:r>
            <a:r>
              <a:rPr lang="en-US" altLang="ru-RU" sz="1600" i="1" dirty="0" smtClean="0">
                <a:solidFill>
                  <a:srgbClr val="4F81BD">
                    <a:lumMod val="75000"/>
                  </a:srgbClr>
                </a:solidFill>
                <a:cs typeface="Calibri" panose="020F0502020204030204" pitchFamily="34" charset="0"/>
              </a:rPr>
              <a:t>https://www.fedstat.ru/indicator/50442</a:t>
            </a:r>
            <a:endParaRPr lang="ru-RU" altLang="ru-RU" sz="1600" i="1" dirty="0" smtClean="0">
              <a:solidFill>
                <a:srgbClr val="4F81BD">
                  <a:lumMod val="75000"/>
                </a:srgbClr>
              </a:solidFill>
              <a:cs typeface="Calibri" panose="020F0502020204030204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endParaRPr lang="ru-RU" altLang="ru-RU" sz="1600" b="1" dirty="0" smtClean="0">
              <a:solidFill>
                <a:srgbClr val="1F497D">
                  <a:lumMod val="75000"/>
                </a:srgbClr>
              </a:solidFill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77285" y="989298"/>
            <a:ext cx="4000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4F81BD">
                    <a:lumMod val="75000"/>
                  </a:srgbClr>
                </a:solidFill>
                <a:latin typeface="Arial"/>
              </a:rPr>
              <a:t>Обеспеченность населенных пунктов сотовой связью</a:t>
            </a:r>
            <a:endParaRPr lang="ru-RU" b="1" dirty="0">
              <a:solidFill>
                <a:srgbClr val="4F81BD">
                  <a:lumMod val="75000"/>
                </a:srgbClr>
              </a:solidFill>
              <a:latin typeface="Arial"/>
            </a:endParaRPr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7334965"/>
              </p:ext>
            </p:extLst>
          </p:nvPr>
        </p:nvGraphicFramePr>
        <p:xfrm>
          <a:off x="5483130" y="4293126"/>
          <a:ext cx="3722188" cy="2088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4527268"/>
              </p:ext>
            </p:extLst>
          </p:nvPr>
        </p:nvGraphicFramePr>
        <p:xfrm>
          <a:off x="5421812" y="1610943"/>
          <a:ext cx="372218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 rot="10800000" flipV="1">
            <a:off x="5234189" y="3646795"/>
            <a:ext cx="4032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800" dirty="0">
                <a:solidFill>
                  <a:srgbClr val="4F81BD">
                    <a:lumMod val="75000"/>
                  </a:srgbClr>
                </a:solidFill>
                <a:latin typeface="Arial"/>
              </a:rPr>
              <a:t>Обеспеченность населения сотовой связью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6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9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1764" y="77715"/>
            <a:ext cx="91440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Обеспечение доступа к сети «Интернет»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205" y="867499"/>
            <a:ext cx="5076401" cy="550920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B050"/>
                </a:solidFill>
                <a:cs typeface="Calibri" panose="020F0502020204030204" pitchFamily="34" charset="0"/>
              </a:rPr>
              <a:t>С возможностью </a:t>
            </a:r>
            <a:r>
              <a:rPr lang="ru-RU" sz="1600" b="1" dirty="0">
                <a:solidFill>
                  <a:srgbClr val="00B050"/>
                </a:solidFill>
                <a:cs typeface="Calibri" panose="020F0502020204030204" pitchFamily="34" charset="0"/>
              </a:rPr>
              <a:t>доступа к</a:t>
            </a:r>
            <a:r>
              <a:rPr lang="ru-RU" sz="1600" b="1" dirty="0" smtClean="0">
                <a:solidFill>
                  <a:srgbClr val="00B050"/>
                </a:solidFill>
                <a:cs typeface="Calibri" panose="020F0502020204030204" pitchFamily="34" charset="0"/>
              </a:rPr>
              <a:t> сети Интернет со скоростью более 100 Мбит/с:</a:t>
            </a:r>
            <a:endParaRPr lang="ru-RU" sz="1600" b="1" dirty="0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 smtClean="0">
                <a:solidFill>
                  <a:srgbClr val="00B050"/>
                </a:solidFill>
                <a:cs typeface="Calibri" panose="020F0502020204030204" pitchFamily="34" charset="0"/>
              </a:rPr>
              <a:t>47 </a:t>
            </a:r>
            <a:r>
              <a:rPr lang="ru-RU" sz="1600" b="1" dirty="0">
                <a:solidFill>
                  <a:srgbClr val="00B050"/>
                </a:solidFill>
                <a:cs typeface="Calibri" panose="020F0502020204030204" pitchFamily="34" charset="0"/>
              </a:rPr>
              <a:t>н.п.</a:t>
            </a:r>
            <a:r>
              <a:rPr lang="ru-RU" sz="1600" dirty="0">
                <a:solidFill>
                  <a:srgbClr val="00B050"/>
                </a:solidFill>
                <a:cs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B050"/>
                </a:solidFill>
                <a:cs typeface="Calibri" panose="020F0502020204030204" pitchFamily="34" charset="0"/>
              </a:rPr>
              <a:t>(24,11% </a:t>
            </a:r>
            <a:r>
              <a:rPr lang="ru-RU" sz="1600" dirty="0">
                <a:solidFill>
                  <a:srgbClr val="00B050"/>
                </a:solidFill>
                <a:cs typeface="Calibri" panose="020F0502020204030204" pitchFamily="34" charset="0"/>
              </a:rPr>
              <a:t>от общего количества населенных </a:t>
            </a:r>
            <a:r>
              <a:rPr lang="ru-RU" sz="1600" dirty="0" smtClean="0">
                <a:solidFill>
                  <a:srgbClr val="00B050"/>
                </a:solidFill>
                <a:cs typeface="Calibri" panose="020F0502020204030204" pitchFamily="34" charset="0"/>
              </a:rPr>
              <a:t>      	пунктов),</a:t>
            </a:r>
            <a:endParaRPr lang="ru-RU" sz="1600" dirty="0">
              <a:solidFill>
                <a:srgbClr val="00B050"/>
              </a:solidFill>
              <a:cs typeface="Calibri" panose="020F0502020204030204" pitchFamily="34" charset="0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>
                <a:solidFill>
                  <a:srgbClr val="00B050"/>
                </a:solidFill>
                <a:cs typeface="Calibri" panose="020F0502020204030204" pitchFamily="34" charset="0"/>
              </a:rPr>
              <a:t>1 </a:t>
            </a:r>
            <a:r>
              <a:rPr lang="ru-RU" sz="1600" b="1" dirty="0" smtClean="0">
                <a:solidFill>
                  <a:srgbClr val="00B050"/>
                </a:solidFill>
                <a:cs typeface="Calibri" panose="020F0502020204030204" pitchFamily="34" charset="0"/>
              </a:rPr>
              <a:t>529,</a:t>
            </a:r>
            <a:r>
              <a:rPr lang="ru-RU" sz="1600" b="1" dirty="0">
                <a:solidFill>
                  <a:srgbClr val="00B050"/>
                </a:solidFill>
                <a:cs typeface="Calibri" panose="020F0502020204030204" pitchFamily="34" charset="0"/>
              </a:rPr>
              <a:t> </a:t>
            </a:r>
            <a:r>
              <a:rPr lang="ru-RU" sz="1600" b="1" dirty="0" smtClean="0">
                <a:solidFill>
                  <a:srgbClr val="00B050"/>
                </a:solidFill>
                <a:cs typeface="Calibri" panose="020F0502020204030204" pitchFamily="34" charset="0"/>
              </a:rPr>
              <a:t>315  </a:t>
            </a:r>
            <a:r>
              <a:rPr lang="ru-RU" sz="1600" dirty="0" smtClean="0">
                <a:solidFill>
                  <a:srgbClr val="00B050"/>
                </a:solidFill>
                <a:cs typeface="Calibri" panose="020F0502020204030204" pitchFamily="34" charset="0"/>
              </a:rPr>
              <a:t>тысяч человек (</a:t>
            </a:r>
            <a:r>
              <a:rPr lang="ru-RU" sz="1600" b="1" dirty="0" smtClean="0">
                <a:solidFill>
                  <a:srgbClr val="00B050"/>
                </a:solidFill>
                <a:cs typeface="Calibri" panose="020F0502020204030204" pitchFamily="34" charset="0"/>
              </a:rPr>
              <a:t>91,92 </a:t>
            </a:r>
            <a:r>
              <a:rPr lang="ru-RU" sz="1600" b="1" dirty="0">
                <a:solidFill>
                  <a:srgbClr val="00B050"/>
                </a:solidFill>
                <a:cs typeface="Calibri" panose="020F0502020204030204" pitchFamily="34" charset="0"/>
              </a:rPr>
              <a:t>%</a:t>
            </a:r>
            <a:r>
              <a:rPr lang="ru-RU" sz="1600" dirty="0">
                <a:solidFill>
                  <a:srgbClr val="00B050"/>
                </a:solidFill>
                <a:cs typeface="Calibri" panose="020F0502020204030204" pitchFamily="34" charset="0"/>
              </a:rPr>
              <a:t> от общего </a:t>
            </a:r>
            <a:r>
              <a:rPr lang="ru-RU" sz="1600" dirty="0" smtClean="0">
                <a:solidFill>
                  <a:srgbClr val="00B050"/>
                </a:solidFill>
                <a:cs typeface="Calibri" panose="020F0502020204030204" pitchFamily="34" charset="0"/>
              </a:rPr>
              <a:t>			количества </a:t>
            </a:r>
            <a:r>
              <a:rPr lang="ru-RU" sz="1600" dirty="0">
                <a:solidFill>
                  <a:srgbClr val="00B050"/>
                </a:solidFill>
                <a:cs typeface="Calibri" panose="020F0502020204030204" pitchFamily="34" charset="0"/>
              </a:rPr>
              <a:t>населения АО</a:t>
            </a:r>
            <a:r>
              <a:rPr lang="ru-RU" sz="1600" dirty="0" smtClean="0">
                <a:solidFill>
                  <a:srgbClr val="00B050"/>
                </a:solidFill>
                <a:cs typeface="Calibri" panose="020F0502020204030204" pitchFamily="34" charset="0"/>
              </a:rPr>
              <a:t>).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с возможностью </a:t>
            </a:r>
            <a:r>
              <a:rPr lang="ru-RU" sz="1600" b="1" dirty="0">
                <a:solidFill>
                  <a:srgbClr val="2278A8"/>
                </a:solidFill>
                <a:cs typeface="Calibri" panose="020F0502020204030204" pitchFamily="34" charset="0"/>
              </a:rPr>
              <a:t>доступа к сети Интернет </a:t>
            </a: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со скоростью</a:t>
            </a:r>
            <a:r>
              <a:rPr lang="ru-RU" sz="1600" b="1" dirty="0">
                <a:solidFill>
                  <a:srgbClr val="2278A8"/>
                </a:solidFill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от 10 </a:t>
            </a:r>
            <a:r>
              <a:rPr lang="ru-RU" sz="1600" b="1" dirty="0">
                <a:solidFill>
                  <a:srgbClr val="2278A8"/>
                </a:solidFill>
                <a:cs typeface="Calibri" panose="020F0502020204030204" pitchFamily="34" charset="0"/>
              </a:rPr>
              <a:t>до </a:t>
            </a: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100 Мбит/с </a:t>
            </a:r>
            <a:r>
              <a:rPr lang="ru-RU" sz="1600" b="1" dirty="0">
                <a:solidFill>
                  <a:srgbClr val="2278A8"/>
                </a:solidFill>
                <a:cs typeface="Calibri" panose="020F0502020204030204" pitchFamily="34" charset="0"/>
              </a:rPr>
              <a:t>: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34 </a:t>
            </a:r>
            <a:r>
              <a:rPr lang="ru-RU" sz="1600" b="1" dirty="0">
                <a:solidFill>
                  <a:srgbClr val="2278A8"/>
                </a:solidFill>
                <a:cs typeface="Calibri" panose="020F0502020204030204" pitchFamily="34" charset="0"/>
              </a:rPr>
              <a:t>н.п. </a:t>
            </a:r>
            <a:r>
              <a:rPr lang="ru-RU" sz="1600" dirty="0" smtClean="0">
                <a:solidFill>
                  <a:srgbClr val="2278A8"/>
                </a:solidFill>
                <a:cs typeface="Calibri" panose="020F0502020204030204" pitchFamily="34" charset="0"/>
              </a:rPr>
              <a:t>(</a:t>
            </a: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17,44% </a:t>
            </a:r>
            <a:r>
              <a:rPr lang="ru-RU" sz="1600" dirty="0">
                <a:solidFill>
                  <a:srgbClr val="2278A8"/>
                </a:solidFill>
                <a:cs typeface="Calibri" panose="020F0502020204030204" pitchFamily="34" charset="0"/>
              </a:rPr>
              <a:t>от общего количества населенных </a:t>
            </a:r>
            <a:r>
              <a:rPr lang="ru-RU" sz="1600" dirty="0" smtClean="0">
                <a:solidFill>
                  <a:srgbClr val="2278A8"/>
                </a:solidFill>
                <a:cs typeface="Calibri" panose="020F0502020204030204" pitchFamily="34" charset="0"/>
              </a:rPr>
              <a:t>  	пунктов</a:t>
            </a:r>
            <a:r>
              <a:rPr lang="ru-RU" sz="1600" dirty="0">
                <a:solidFill>
                  <a:srgbClr val="2278A8"/>
                </a:solidFill>
                <a:cs typeface="Calibri" panose="020F0502020204030204" pitchFamily="34" charset="0"/>
              </a:rPr>
              <a:t>),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64,761 </a:t>
            </a:r>
            <a:r>
              <a:rPr lang="ru-RU" sz="1600" dirty="0" smtClean="0">
                <a:solidFill>
                  <a:srgbClr val="2278A8"/>
                </a:solidFill>
                <a:cs typeface="Calibri" panose="020F0502020204030204" pitchFamily="34" charset="0"/>
              </a:rPr>
              <a:t>тысяч человек (</a:t>
            </a:r>
            <a:r>
              <a:rPr lang="ru-RU" sz="1600" b="1" dirty="0" smtClean="0">
                <a:solidFill>
                  <a:srgbClr val="2278A8"/>
                </a:solidFill>
                <a:cs typeface="Calibri" panose="020F0502020204030204" pitchFamily="34" charset="0"/>
              </a:rPr>
              <a:t>3,89 </a:t>
            </a:r>
            <a:r>
              <a:rPr lang="ru-RU" sz="1600" b="1" dirty="0">
                <a:solidFill>
                  <a:srgbClr val="2278A8"/>
                </a:solidFill>
                <a:cs typeface="Calibri" panose="020F0502020204030204" pitchFamily="34" charset="0"/>
              </a:rPr>
              <a:t>%</a:t>
            </a:r>
            <a:r>
              <a:rPr lang="ru-RU" sz="1600" dirty="0">
                <a:solidFill>
                  <a:srgbClr val="2278A8"/>
                </a:solidFill>
                <a:cs typeface="Calibri" panose="020F0502020204030204" pitchFamily="34" charset="0"/>
              </a:rPr>
              <a:t> от общего количества </a:t>
            </a:r>
            <a:r>
              <a:rPr lang="ru-RU" sz="1600" dirty="0" smtClean="0">
                <a:solidFill>
                  <a:srgbClr val="2278A8"/>
                </a:solidFill>
                <a:cs typeface="Calibri" panose="020F0502020204030204" pitchFamily="34" charset="0"/>
              </a:rPr>
              <a:t>	населения </a:t>
            </a:r>
            <a:r>
              <a:rPr lang="ru-RU" sz="1600" dirty="0">
                <a:solidFill>
                  <a:srgbClr val="2278A8"/>
                </a:solidFill>
                <a:cs typeface="Calibri" panose="020F0502020204030204" pitchFamily="34" charset="0"/>
              </a:rPr>
              <a:t>АО</a:t>
            </a:r>
            <a:r>
              <a:rPr lang="ru-RU" sz="1600" dirty="0" smtClean="0">
                <a:solidFill>
                  <a:srgbClr val="2278A8"/>
                </a:solidFill>
                <a:cs typeface="Calibri" panose="020F0502020204030204" pitchFamily="34" charset="0"/>
              </a:rPr>
              <a:t>).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00B0F0"/>
                </a:solidFill>
                <a:cs typeface="Calibri" panose="020F0502020204030204" pitchFamily="34" charset="0"/>
              </a:rPr>
              <a:t>с возможностью доступа к сети Интернет со </a:t>
            </a:r>
            <a:r>
              <a:rPr lang="ru-RU" sz="1600" b="1" dirty="0" smtClean="0">
                <a:solidFill>
                  <a:srgbClr val="00B0F0"/>
                </a:solidFill>
                <a:cs typeface="Calibri" panose="020F0502020204030204" pitchFamily="34" charset="0"/>
              </a:rPr>
              <a:t>скоростью до  10 Мбит/с: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 smtClean="0">
                <a:solidFill>
                  <a:srgbClr val="00B0F0"/>
                </a:solidFill>
                <a:cs typeface="Calibri" panose="020F0502020204030204" pitchFamily="34" charset="0"/>
              </a:rPr>
              <a:t>88 </a:t>
            </a:r>
            <a:r>
              <a:rPr lang="ru-RU" sz="1600" b="1" dirty="0">
                <a:solidFill>
                  <a:srgbClr val="00B0F0"/>
                </a:solidFill>
                <a:cs typeface="Calibri" panose="020F0502020204030204" pitchFamily="34" charset="0"/>
              </a:rPr>
              <a:t>н.п.</a:t>
            </a:r>
            <a:r>
              <a:rPr lang="ru-RU" sz="1600" dirty="0">
                <a:solidFill>
                  <a:srgbClr val="00B0F0"/>
                </a:solidFill>
                <a:cs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B0F0"/>
                </a:solidFill>
                <a:cs typeface="Calibri" panose="020F0502020204030204" pitchFamily="34" charset="0"/>
              </a:rPr>
              <a:t>(</a:t>
            </a:r>
            <a:r>
              <a:rPr lang="ru-RU" sz="1600" b="1" dirty="0" smtClean="0">
                <a:solidFill>
                  <a:srgbClr val="00B0F0"/>
                </a:solidFill>
                <a:cs typeface="Calibri" panose="020F0502020204030204" pitchFamily="34" charset="0"/>
              </a:rPr>
              <a:t>45,13% </a:t>
            </a:r>
            <a:r>
              <a:rPr lang="ru-RU" sz="1600" dirty="0">
                <a:solidFill>
                  <a:srgbClr val="00B0F0"/>
                </a:solidFill>
                <a:cs typeface="Calibri" panose="020F0502020204030204" pitchFamily="34" charset="0"/>
              </a:rPr>
              <a:t>от общего количества населенных </a:t>
            </a:r>
            <a:r>
              <a:rPr lang="ru-RU" sz="1600" dirty="0" smtClean="0">
                <a:solidFill>
                  <a:srgbClr val="00B0F0"/>
                </a:solidFill>
                <a:cs typeface="Calibri" panose="020F0502020204030204" pitchFamily="34" charset="0"/>
              </a:rPr>
              <a:t>	пунктов</a:t>
            </a:r>
            <a:r>
              <a:rPr lang="ru-RU" sz="1600" dirty="0">
                <a:solidFill>
                  <a:srgbClr val="00B0F0"/>
                </a:solidFill>
                <a:cs typeface="Calibri" panose="020F0502020204030204" pitchFamily="34" charset="0"/>
              </a:rPr>
              <a:t>),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 smtClean="0">
                <a:solidFill>
                  <a:srgbClr val="00B0F0"/>
                </a:solidFill>
                <a:cs typeface="Calibri" panose="020F0502020204030204" pitchFamily="34" charset="0"/>
              </a:rPr>
              <a:t>68,173</a:t>
            </a:r>
            <a:r>
              <a:rPr lang="ru-RU" sz="1600" dirty="0" smtClean="0">
                <a:solidFill>
                  <a:srgbClr val="00B0F0"/>
                </a:solidFill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B0F0"/>
                </a:solidFill>
                <a:cs typeface="Calibri" panose="020F0502020204030204" pitchFamily="34" charset="0"/>
              </a:rPr>
              <a:t>тысяч человек </a:t>
            </a:r>
            <a:r>
              <a:rPr lang="ru-RU" sz="1600" dirty="0" smtClean="0">
                <a:solidFill>
                  <a:srgbClr val="00B0F0"/>
                </a:solidFill>
                <a:cs typeface="Calibri" panose="020F0502020204030204" pitchFamily="34" charset="0"/>
              </a:rPr>
              <a:t>(</a:t>
            </a:r>
            <a:r>
              <a:rPr lang="ru-RU" sz="1600" b="1" dirty="0" smtClean="0">
                <a:solidFill>
                  <a:srgbClr val="00B0F0"/>
                </a:solidFill>
                <a:cs typeface="Calibri" panose="020F0502020204030204" pitchFamily="34" charset="0"/>
              </a:rPr>
              <a:t>4,1%</a:t>
            </a:r>
            <a:r>
              <a:rPr lang="ru-RU" sz="1600" dirty="0" smtClean="0">
                <a:solidFill>
                  <a:srgbClr val="00B0F0"/>
                </a:solidFill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B0F0"/>
                </a:solidFill>
                <a:cs typeface="Calibri" panose="020F0502020204030204" pitchFamily="34" charset="0"/>
              </a:rPr>
              <a:t>от общего количества </a:t>
            </a:r>
            <a:r>
              <a:rPr lang="ru-RU" sz="1600" dirty="0" smtClean="0">
                <a:solidFill>
                  <a:srgbClr val="00B0F0"/>
                </a:solidFill>
                <a:cs typeface="Calibri" panose="020F0502020204030204" pitchFamily="34" charset="0"/>
              </a:rPr>
              <a:t>	населения АО)</a:t>
            </a:r>
            <a:endParaRPr lang="ru-RU" sz="1600" dirty="0">
              <a:solidFill>
                <a:srgbClr val="00B0F0"/>
              </a:solidFill>
              <a:cs typeface="Calibri" panose="020F050202020403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cs typeface="Calibri" panose="020F0502020204030204" pitchFamily="34" charset="0"/>
              </a:rPr>
              <a:t>б</a:t>
            </a:r>
            <a:r>
              <a:rPr lang="ru-RU" sz="16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ез доступа </a:t>
            </a:r>
            <a:r>
              <a:rPr lang="ru-RU" sz="1600" b="1" dirty="0">
                <a:solidFill>
                  <a:srgbClr val="FF0000"/>
                </a:solidFill>
                <a:cs typeface="Calibri" panose="020F0502020204030204" pitchFamily="34" charset="0"/>
              </a:rPr>
              <a:t>в сеть Интернет 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:</a:t>
            </a:r>
            <a:endParaRPr lang="ru-RU" sz="1600" dirty="0">
              <a:solidFill>
                <a:srgbClr val="FF0000"/>
              </a:solidFill>
              <a:cs typeface="Calibri" panose="020F0502020204030204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26 </a:t>
            </a:r>
            <a:r>
              <a:rPr lang="ru-RU" sz="1600" b="1" dirty="0">
                <a:solidFill>
                  <a:srgbClr val="FF0000"/>
                </a:solidFill>
                <a:cs typeface="Calibri" panose="020F0502020204030204" pitchFamily="34" charset="0"/>
              </a:rPr>
              <a:t>н.п</a:t>
            </a:r>
            <a:r>
              <a:rPr lang="ru-RU" sz="1600" dirty="0">
                <a:solidFill>
                  <a:srgbClr val="FF0000"/>
                </a:solidFill>
                <a:cs typeface="Calibri" panose="020F0502020204030204" pitchFamily="34" charset="0"/>
              </a:rPr>
              <a:t>. 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(</a:t>
            </a:r>
            <a:r>
              <a:rPr lang="ru-RU" sz="16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13,34%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FF0000"/>
                </a:solidFill>
                <a:cs typeface="Calibri" panose="020F0502020204030204" pitchFamily="34" charset="0"/>
              </a:rPr>
              <a:t>от общего количества 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н. п.),</a:t>
            </a:r>
            <a:endParaRPr lang="ru-RU" sz="1600" dirty="0">
              <a:solidFill>
                <a:srgbClr val="FF0000"/>
              </a:solidFill>
              <a:cs typeface="Calibri" panose="020F0502020204030204" pitchFamily="34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6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1,546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 тысяч человек </a:t>
            </a:r>
            <a:r>
              <a:rPr lang="ru-RU" sz="1600" b="1" dirty="0">
                <a:solidFill>
                  <a:srgbClr val="FF0000"/>
                </a:solidFill>
                <a:cs typeface="Calibri" panose="020F0502020204030204" pitchFamily="34" charset="0"/>
              </a:rPr>
              <a:t>(</a:t>
            </a:r>
            <a:r>
              <a:rPr lang="ru-RU" sz="16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0,1%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FF0000"/>
                </a:solidFill>
                <a:cs typeface="Calibri" panose="020F0502020204030204" pitchFamily="34" charset="0"/>
              </a:rPr>
              <a:t>от общего количества 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	населения </a:t>
            </a:r>
            <a:r>
              <a:rPr lang="ru-RU" sz="1600" dirty="0">
                <a:solidFill>
                  <a:srgbClr val="FF0000"/>
                </a:solidFill>
                <a:cs typeface="Calibri" panose="020F0502020204030204" pitchFamily="34" charset="0"/>
              </a:rPr>
              <a:t>АО</a:t>
            </a:r>
            <a:r>
              <a:rPr lang="ru-RU" sz="1600" dirty="0" smtClean="0">
                <a:solidFill>
                  <a:srgbClr val="FF0000"/>
                </a:solidFill>
                <a:cs typeface="Calibri" panose="020F0502020204030204" pitchFamily="34" charset="0"/>
              </a:rPr>
              <a:t>).</a:t>
            </a:r>
            <a:endParaRPr lang="ru-RU" sz="1600" dirty="0">
              <a:solidFill>
                <a:srgbClr val="FF0000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040493"/>
              </p:ext>
            </p:extLst>
          </p:nvPr>
        </p:nvGraphicFramePr>
        <p:xfrm>
          <a:off x="5139785" y="4059108"/>
          <a:ext cx="389363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3656672"/>
              </p:ext>
            </p:extLst>
          </p:nvPr>
        </p:nvGraphicFramePr>
        <p:xfrm>
          <a:off x="5009961" y="2063921"/>
          <a:ext cx="4134039" cy="1613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088606" y="971550"/>
            <a:ext cx="4055394" cy="107721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Доля домохозяйств</a:t>
            </a:r>
            <a:r>
              <a:rPr lang="ru-RU" sz="1600" b="1" dirty="0">
                <a:solidFill>
                  <a:srgbClr val="002060"/>
                </a:solidFill>
                <a:cs typeface="Calibri" panose="020F0502020204030204" pitchFamily="34" charset="0"/>
              </a:rPr>
              <a:t>, имеющих доступ </a:t>
            </a: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к </a:t>
            </a:r>
            <a:r>
              <a:rPr lang="ru-RU" sz="1600" b="1" dirty="0">
                <a:solidFill>
                  <a:srgbClr val="002060"/>
                </a:solidFill>
                <a:cs typeface="Calibri" panose="020F0502020204030204" pitchFamily="34" charset="0"/>
              </a:rPr>
              <a:t>сети </a:t>
            </a: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«Интернет</a:t>
            </a:r>
            <a:r>
              <a:rPr lang="ru-RU" sz="1600" b="1" dirty="0">
                <a:solidFill>
                  <a:srgbClr val="002060"/>
                </a:solidFill>
                <a:cs typeface="Calibri" panose="020F0502020204030204" pitchFamily="34" charset="0"/>
              </a:rPr>
              <a:t>», </a:t>
            </a:r>
            <a:endParaRPr lang="ru-RU" sz="1600" b="1" dirty="0" smtClean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в </a:t>
            </a:r>
            <a:r>
              <a:rPr lang="ru-RU" sz="1600" b="1" dirty="0">
                <a:solidFill>
                  <a:srgbClr val="002060"/>
                </a:solidFill>
                <a:cs typeface="Calibri" panose="020F0502020204030204" pitchFamily="34" charset="0"/>
              </a:rPr>
              <a:t>общем числе </a:t>
            </a: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домохозяйств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по </a:t>
            </a:r>
            <a:r>
              <a:rPr lang="ru-RU" sz="1600" b="1" dirty="0">
                <a:solidFill>
                  <a:srgbClr val="002060"/>
                </a:solidFill>
                <a:cs typeface="Calibri" panose="020F0502020204030204" pitchFamily="34" charset="0"/>
              </a:rPr>
              <a:t>состоянию на </a:t>
            </a: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01.01.2019 </a:t>
            </a:r>
            <a:r>
              <a:rPr lang="ru-RU" sz="1600" b="1" dirty="0">
                <a:solidFill>
                  <a:srgbClr val="002060"/>
                </a:solidFill>
                <a:cs typeface="Calibri" panose="020F0502020204030204" pitchFamily="34" charset="0"/>
              </a:rPr>
              <a:t>г. – </a:t>
            </a:r>
            <a:r>
              <a:rPr lang="ru-RU" sz="1600" b="1" dirty="0" smtClean="0">
                <a:solidFill>
                  <a:srgbClr val="002060"/>
                </a:solidFill>
                <a:cs typeface="Calibri" panose="020F0502020204030204" pitchFamily="34" charset="0"/>
              </a:rPr>
              <a:t>91,7%;*</a:t>
            </a:r>
            <a:endParaRPr lang="ru-RU" sz="1600" b="1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7</a:t>
            </a:fld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88606" y="5968777"/>
            <a:ext cx="32480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400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en-US" altLang="ru-RU" sz="1400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https://www.fedstat.ru/indicator/43570</a:t>
            </a:r>
            <a:r>
              <a:rPr lang="ru-RU" altLang="ru-RU" sz="1400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4421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497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39533" y="-70149"/>
            <a:ext cx="84963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Показатели государственной программы РФ "Информационная инфраструктура"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09422"/>
              </p:ext>
            </p:extLst>
          </p:nvPr>
        </p:nvGraphicFramePr>
        <p:xfrm>
          <a:off x="-95534" y="945569"/>
          <a:ext cx="9204038" cy="4878075"/>
        </p:xfrm>
        <a:graphic>
          <a:graphicData uri="http://schemas.openxmlformats.org/drawingml/2006/table">
            <a:tbl>
              <a:tblPr firstRow="1" bandRow="1"/>
              <a:tblGrid>
                <a:gridCol w="498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9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1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2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51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64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05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5367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91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№ п/п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Наименование показателей и индикаторов, единица измерения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2018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2019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2020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2021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2022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2023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2024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6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Доля</a:t>
                      </a:r>
                      <a:r>
                        <a:rPr lang="en-US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домохозяйств,</a:t>
                      </a:r>
                      <a:r>
                        <a:rPr lang="en-US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имеющих</a:t>
                      </a:r>
                      <a:r>
                        <a:rPr lang="en-US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ШПД к сети «Интернет», 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89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97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Доля медицинских организаций государственной и муниципальной систем здравоохранения, у которых есть широкополосный доступ к сети «Интернет», %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</a:p>
                    <a:p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0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Доля фельдшерских и фельдшерско-акушерских пунктов государственной и муниципальной систем здравоохранения, подключенных к сети "Интернет", %*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8,76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39,17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69,58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32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Доля образовательных учреждений, у которых есть ШПД к сети «Интернет», %*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39,47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59,65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79,82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6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kern="1200" baseline="0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Доля ОГВ и ОМСУ, у которых есть ШПД к сети «Интернет», %*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18,82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18,82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18,82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18,82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59,4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79,7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5805264"/>
            <a:ext cx="9188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1400" i="1" dirty="0" smtClean="0">
                <a:solidFill>
                  <a:srgbClr val="005392"/>
                </a:solidFill>
                <a:latin typeface="Arial" charset="0"/>
              </a:rPr>
              <a:t>* - </a:t>
            </a:r>
            <a:r>
              <a:rPr lang="ru-RU" sz="1000" i="1" dirty="0">
                <a:solidFill>
                  <a:srgbClr val="005392"/>
                </a:solidFill>
                <a:latin typeface="Arial"/>
              </a:rPr>
              <a:t>утв. президиумом Правительственной комиссии по цифровому развитию, использованию информационных технологий для улучшения </a:t>
            </a:r>
            <a:endParaRPr lang="ru-RU" sz="1000" i="1" dirty="0" smtClean="0">
              <a:solidFill>
                <a:srgbClr val="005392"/>
              </a:solidFill>
              <a:latin typeface="Arial"/>
            </a:endParaRP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1000" i="1" dirty="0" smtClean="0">
                <a:solidFill>
                  <a:srgbClr val="005392"/>
                </a:solidFill>
                <a:latin typeface="Arial"/>
              </a:rPr>
              <a:t>качества </a:t>
            </a:r>
            <a:r>
              <a:rPr lang="ru-RU" sz="1000" i="1" dirty="0">
                <a:solidFill>
                  <a:srgbClr val="005392"/>
                </a:solidFill>
                <a:latin typeface="Arial"/>
              </a:rPr>
              <a:t>жизни и условий ведения предпринимательской деятельности (протокол от 28 мая 2019 г. N 9</a:t>
            </a:r>
            <a:r>
              <a:rPr lang="ru-RU" sz="1000" i="1" dirty="0" smtClean="0">
                <a:solidFill>
                  <a:srgbClr val="005392"/>
                </a:solidFill>
                <a:latin typeface="Arial"/>
              </a:rPr>
              <a:t>)(</a:t>
            </a:r>
            <a:r>
              <a:rPr lang="en-US" sz="1000" i="1" dirty="0">
                <a:solidFill>
                  <a:srgbClr val="005392"/>
                </a:solidFill>
                <a:latin typeface="Arial"/>
              </a:rPr>
              <a:t>https://base.garant.ru/72302276/</a:t>
            </a:r>
            <a:r>
              <a:rPr lang="ru-RU" sz="1000" i="1" dirty="0" smtClean="0">
                <a:solidFill>
                  <a:srgbClr val="005392"/>
                </a:solidFill>
                <a:latin typeface="Arial"/>
              </a:rPr>
              <a:t>)</a:t>
            </a:r>
            <a:endParaRPr lang="ru-RU" sz="1000" i="1" dirty="0">
              <a:solidFill>
                <a:srgbClr val="005392"/>
              </a:solidFill>
              <a:latin typeface="Arial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8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7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40195" y="37975"/>
            <a:ext cx="8496300" cy="57606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25406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Информация об услуге доступа к сети «Интернет»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18793"/>
              </p:ext>
            </p:extLst>
          </p:nvPr>
        </p:nvGraphicFramePr>
        <p:xfrm>
          <a:off x="-61417" y="1026666"/>
          <a:ext cx="9266832" cy="2243328"/>
        </p:xfrm>
        <a:graphic>
          <a:graphicData uri="http://schemas.openxmlformats.org/drawingml/2006/table">
            <a:tbl>
              <a:tblPr firstRow="1" bandRow="1"/>
              <a:tblGrid>
                <a:gridCol w="1733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20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1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96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88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01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33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697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1650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333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724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2014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2019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Кол-во </a:t>
                      </a:r>
                      <a:r>
                        <a:rPr lang="ru-RU" sz="1400" b="1" dirty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подключенных </a:t>
                      </a:r>
                      <a:r>
                        <a:rPr lang="ru-RU" sz="1400" b="1" dirty="0" err="1" smtClean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н.п</a:t>
                      </a:r>
                      <a:r>
                        <a:rPr lang="ru-RU" sz="1400" b="1" dirty="0" smtClean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indent="317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123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indent="317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125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indent="317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130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indent="317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135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indent="317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154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163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164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168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2278A8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172</a:t>
                      </a:r>
                      <a:endParaRPr lang="ru-RU" sz="1400" b="1" dirty="0">
                        <a:solidFill>
                          <a:srgbClr val="2278A8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Охват населения (тыс. человек)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1104,869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1108,061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indent="317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1111,54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1117,77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1422,963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1599,78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1610,72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1634,72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1648,8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1654,8</a:t>
                      </a:r>
                      <a:endParaRPr lang="ru-RU" sz="1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0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Средняя скорость (Мбит/с)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0,124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0,150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0,225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0,422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0,800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1,688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7,168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12,92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102,400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5852E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102,400</a:t>
                      </a:r>
                      <a:endParaRPr lang="ru-RU" sz="1400" b="1" dirty="0">
                        <a:solidFill>
                          <a:srgbClr val="35852E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49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Средняя цена (1 Мбит/сек) руб./мес.</a:t>
                      </a:r>
                      <a:endParaRPr lang="ru-RU" sz="14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2600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1500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1450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870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400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7,1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6,6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6,6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41196" y="3266666"/>
            <a:ext cx="8627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4F81BD">
                    <a:lumMod val="75000"/>
                  </a:srgbClr>
                </a:solidFill>
                <a:latin typeface="Arial" charset="0"/>
              </a:rPr>
              <a:t>Средний </a:t>
            </a:r>
            <a:r>
              <a:rPr lang="ru-RU" b="1" i="1" dirty="0" smtClean="0">
                <a:solidFill>
                  <a:srgbClr val="4F81BD">
                    <a:lumMod val="75000"/>
                  </a:srgbClr>
                </a:solidFill>
                <a:latin typeface="Arial" charset="0"/>
              </a:rPr>
              <a:t>показатель</a:t>
            </a:r>
            <a:r>
              <a:rPr lang="ru-RU" sz="1600" b="1" dirty="0" smtClean="0">
                <a:solidFill>
                  <a:srgbClr val="4F81BD">
                    <a:lumMod val="75000"/>
                  </a:srgbClr>
                </a:solidFill>
                <a:latin typeface="Arial" charset="0"/>
              </a:rPr>
              <a:t>: </a:t>
            </a:r>
            <a:r>
              <a:rPr lang="ru-RU" sz="1600" b="1" dirty="0">
                <a:solidFill>
                  <a:srgbClr val="4F81BD">
                    <a:lumMod val="75000"/>
                  </a:srgbClr>
                </a:solidFill>
                <a:latin typeface="Arial" charset="0"/>
              </a:rPr>
              <a:t>840 рублей за 125 Мбит/с. или 6,6 рубля за 1 Мбит/с.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4206552"/>
              </p:ext>
            </p:extLst>
          </p:nvPr>
        </p:nvGraphicFramePr>
        <p:xfrm>
          <a:off x="107504" y="3947096"/>
          <a:ext cx="8928991" cy="2290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F5778080-DB7E-403B-A328-21EE237DF07D}" type="slidenum">
              <a:rPr lang="ru-RU" sz="2000" smtClean="0">
                <a:solidFill>
                  <a:srgbClr val="00B050"/>
                </a:solidFill>
              </a:rPr>
              <a:pPr/>
              <a:t>9</a:t>
            </a:fld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77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it forum">
    <a:dk1>
      <a:sysClr val="windowText" lastClr="000000"/>
    </a:dk1>
    <a:lt1>
      <a:sysClr val="window" lastClr="FFFFFF"/>
    </a:lt1>
    <a:dk2>
      <a:srgbClr val="1F497D"/>
    </a:dk2>
    <a:lt2>
      <a:srgbClr val="D0F0FF"/>
    </a:lt2>
    <a:accent1>
      <a:srgbClr val="4F81BD"/>
    </a:accent1>
    <a:accent2>
      <a:srgbClr val="C0504D"/>
    </a:accent2>
    <a:accent3>
      <a:srgbClr val="00A652"/>
    </a:accent3>
    <a:accent4>
      <a:srgbClr val="FAA926"/>
    </a:accent4>
    <a:accent5>
      <a:srgbClr val="00A1E4"/>
    </a:accent5>
    <a:accent6>
      <a:srgbClr val="F26827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it forum">
    <a:dk1>
      <a:sysClr val="windowText" lastClr="000000"/>
    </a:dk1>
    <a:lt1>
      <a:sysClr val="window" lastClr="FFFFFF"/>
    </a:lt1>
    <a:dk2>
      <a:srgbClr val="1F497D"/>
    </a:dk2>
    <a:lt2>
      <a:srgbClr val="D0F0FF"/>
    </a:lt2>
    <a:accent1>
      <a:srgbClr val="4F81BD"/>
    </a:accent1>
    <a:accent2>
      <a:srgbClr val="C0504D"/>
    </a:accent2>
    <a:accent3>
      <a:srgbClr val="00A652"/>
    </a:accent3>
    <a:accent4>
      <a:srgbClr val="FAA926"/>
    </a:accent4>
    <a:accent5>
      <a:srgbClr val="00A1E4"/>
    </a:accent5>
    <a:accent6>
      <a:srgbClr val="F26827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it forum">
    <a:dk1>
      <a:sysClr val="windowText" lastClr="000000"/>
    </a:dk1>
    <a:lt1>
      <a:sysClr val="window" lastClr="FFFFFF"/>
    </a:lt1>
    <a:dk2>
      <a:srgbClr val="1F497D"/>
    </a:dk2>
    <a:lt2>
      <a:srgbClr val="D0F0FF"/>
    </a:lt2>
    <a:accent1>
      <a:srgbClr val="4F81BD"/>
    </a:accent1>
    <a:accent2>
      <a:srgbClr val="C0504D"/>
    </a:accent2>
    <a:accent3>
      <a:srgbClr val="00A652"/>
    </a:accent3>
    <a:accent4>
      <a:srgbClr val="FAA926"/>
    </a:accent4>
    <a:accent5>
      <a:srgbClr val="00A1E4"/>
    </a:accent5>
    <a:accent6>
      <a:srgbClr val="F26827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it forum">
    <a:dk1>
      <a:sysClr val="windowText" lastClr="000000"/>
    </a:dk1>
    <a:lt1>
      <a:sysClr val="window" lastClr="FFFFFF"/>
    </a:lt1>
    <a:dk2>
      <a:srgbClr val="1F497D"/>
    </a:dk2>
    <a:lt2>
      <a:srgbClr val="D0F0FF"/>
    </a:lt2>
    <a:accent1>
      <a:srgbClr val="4F81BD"/>
    </a:accent1>
    <a:accent2>
      <a:srgbClr val="C0504D"/>
    </a:accent2>
    <a:accent3>
      <a:srgbClr val="00A652"/>
    </a:accent3>
    <a:accent4>
      <a:srgbClr val="FAA926"/>
    </a:accent4>
    <a:accent5>
      <a:srgbClr val="00A1E4"/>
    </a:accent5>
    <a:accent6>
      <a:srgbClr val="F26827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it forum">
    <a:dk1>
      <a:sysClr val="windowText" lastClr="000000"/>
    </a:dk1>
    <a:lt1>
      <a:sysClr val="window" lastClr="FFFFFF"/>
    </a:lt1>
    <a:dk2>
      <a:srgbClr val="1F497D"/>
    </a:dk2>
    <a:lt2>
      <a:srgbClr val="D0F0FF"/>
    </a:lt2>
    <a:accent1>
      <a:srgbClr val="4F81BD"/>
    </a:accent1>
    <a:accent2>
      <a:srgbClr val="C0504D"/>
    </a:accent2>
    <a:accent3>
      <a:srgbClr val="00A652"/>
    </a:accent3>
    <a:accent4>
      <a:srgbClr val="FAA926"/>
    </a:accent4>
    <a:accent5>
      <a:srgbClr val="00A1E4"/>
    </a:accent5>
    <a:accent6>
      <a:srgbClr val="F26827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it forum">
    <a:dk1>
      <a:sysClr val="windowText" lastClr="000000"/>
    </a:dk1>
    <a:lt1>
      <a:sysClr val="window" lastClr="FFFFFF"/>
    </a:lt1>
    <a:dk2>
      <a:srgbClr val="1F497D"/>
    </a:dk2>
    <a:lt2>
      <a:srgbClr val="D0F0FF"/>
    </a:lt2>
    <a:accent1>
      <a:srgbClr val="4F81BD"/>
    </a:accent1>
    <a:accent2>
      <a:srgbClr val="C0504D"/>
    </a:accent2>
    <a:accent3>
      <a:srgbClr val="00A652"/>
    </a:accent3>
    <a:accent4>
      <a:srgbClr val="FAA926"/>
    </a:accent4>
    <a:accent5>
      <a:srgbClr val="00A1E4"/>
    </a:accent5>
    <a:accent6>
      <a:srgbClr val="F26827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it forum">
    <a:dk1>
      <a:sysClr val="windowText" lastClr="000000"/>
    </a:dk1>
    <a:lt1>
      <a:sysClr val="window" lastClr="FFFFFF"/>
    </a:lt1>
    <a:dk2>
      <a:srgbClr val="1F497D"/>
    </a:dk2>
    <a:lt2>
      <a:srgbClr val="D0F0FF"/>
    </a:lt2>
    <a:accent1>
      <a:srgbClr val="4F81BD"/>
    </a:accent1>
    <a:accent2>
      <a:srgbClr val="C0504D"/>
    </a:accent2>
    <a:accent3>
      <a:srgbClr val="00A652"/>
    </a:accent3>
    <a:accent4>
      <a:srgbClr val="FAA926"/>
    </a:accent4>
    <a:accent5>
      <a:srgbClr val="00A1E4"/>
    </a:accent5>
    <a:accent6>
      <a:srgbClr val="F26827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Аспект">
    <a:fillStyleLst>
      <a:solidFill>
        <a:schemeClr val="phClr"/>
      </a:solidFill>
      <a:gradFill rotWithShape="1">
        <a:gsLst>
          <a:gs pos="0">
            <a:schemeClr val="phClr">
              <a:tint val="65000"/>
              <a:satMod val="270000"/>
            </a:schemeClr>
          </a:gs>
          <a:gs pos="25000">
            <a:schemeClr val="phClr">
              <a:tint val="60000"/>
              <a:satMod val="300000"/>
            </a:schemeClr>
          </a:gs>
          <a:gs pos="100000">
            <a:schemeClr val="phClr">
              <a:tint val="29000"/>
              <a:satMod val="40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5000"/>
              <a:satMod val="155000"/>
            </a:schemeClr>
          </a:gs>
          <a:gs pos="60000">
            <a:schemeClr val="phClr">
              <a:shade val="95000"/>
              <a:satMod val="150000"/>
            </a:schemeClr>
          </a:gs>
          <a:gs pos="100000">
            <a:schemeClr val="phClr">
              <a:tint val="87000"/>
              <a:satMod val="2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atMod val="150000"/>
          </a:schemeClr>
        </a:solidFill>
        <a:prstDash val="solid"/>
      </a:ln>
      <a:ln w="425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2000000"/>
          </a:lightRig>
        </a:scene3d>
        <a:sp3d prstMaterial="powder">
          <a:bevelT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497</TotalTime>
  <Words>2387</Words>
  <Application>Microsoft Office PowerPoint</Application>
  <PresentationFormat>Экран (4:3)</PresentationFormat>
  <Paragraphs>400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Arial Black</vt:lpstr>
      <vt:lpstr>Arial Narrow</vt:lpstr>
      <vt:lpstr>Calibri</vt:lpstr>
      <vt:lpstr>Calibri Light</vt:lpstr>
      <vt:lpstr>DejaVu Sans</vt:lpstr>
      <vt:lpstr>Tahoma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Колесникова Дарина Валерьевна</dc:creator>
  <cp:lastModifiedBy>Юрий</cp:lastModifiedBy>
  <cp:revision>57</cp:revision>
  <dcterms:created xsi:type="dcterms:W3CDTF">2020-02-21T04:56:28Z</dcterms:created>
  <dcterms:modified xsi:type="dcterms:W3CDTF">2020-02-25T20:24:59Z</dcterms:modified>
</cp:coreProperties>
</file>