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2"/>
  </p:sldMasterIdLst>
  <p:notesMasterIdLst>
    <p:notesMasterId r:id="rId15"/>
  </p:notesMasterIdLst>
  <p:sldIdLst>
    <p:sldId id="298" r:id="rId3"/>
    <p:sldId id="313" r:id="rId4"/>
    <p:sldId id="281" r:id="rId5"/>
    <p:sldId id="312" r:id="rId6"/>
    <p:sldId id="311" r:id="rId7"/>
    <p:sldId id="280" r:id="rId8"/>
    <p:sldId id="273" r:id="rId9"/>
    <p:sldId id="276" r:id="rId10"/>
    <p:sldId id="275" r:id="rId11"/>
    <p:sldId id="295" r:id="rId12"/>
    <p:sldId id="307" r:id="rId13"/>
    <p:sldId id="30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4CF89BB-546D-48DA-A07D-20F3959DE8E8}">
          <p14:sldIdLst>
            <p14:sldId id="298"/>
            <p14:sldId id="313"/>
            <p14:sldId id="281"/>
            <p14:sldId id="312"/>
            <p14:sldId id="311"/>
            <p14:sldId id="280"/>
            <p14:sldId id="273"/>
            <p14:sldId id="276"/>
            <p14:sldId id="275"/>
            <p14:sldId id="295"/>
            <p14:sldId id="307"/>
            <p14:sldId id="306"/>
          </p14:sldIdLst>
        </p14:section>
        <p14:section name="Из стратегии ДРП" id="{38311F38-CBDA-4064-8790-201CD173906F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Фоменко Алексей Сергеевич" initials="ФАС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AE7"/>
    <a:srgbClr val="A7A7A7"/>
    <a:srgbClr val="99B1DF"/>
    <a:srgbClr val="61277F"/>
    <a:srgbClr val="FF7C80"/>
    <a:srgbClr val="357FC2"/>
    <a:srgbClr val="2DA8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490" autoAdjust="0"/>
    <p:restoredTop sz="94688"/>
  </p:normalViewPr>
  <p:slideViewPr>
    <p:cSldViewPr snapToGrid="0" snapToObjects="1">
      <p:cViewPr varScale="1">
        <p:scale>
          <a:sx n="110" d="100"/>
          <a:sy n="110" d="100"/>
        </p:scale>
        <p:origin x="1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BB1A8-7BB2-3746-AEA3-215932EF4D17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5277D5-B7D3-634B-BDA7-6FC2EF72E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19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36B62-62B4-4F7B-8ABF-65AC876AFD9A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481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735" y="418008"/>
            <a:ext cx="1459027" cy="6139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53" y="349763"/>
            <a:ext cx="764918" cy="764918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 flipV="1">
            <a:off x="797859" y="3739459"/>
            <a:ext cx="7460541" cy="117459"/>
          </a:xfrm>
          <a:prstGeom prst="rect">
            <a:avLst/>
          </a:prstGeom>
          <a:solidFill>
            <a:srgbClr val="E65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3" dirty="0"/>
          </a:p>
        </p:txBody>
      </p:sp>
      <p:sp>
        <p:nvSpPr>
          <p:cNvPr id="12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434735" y="6405886"/>
            <a:ext cx="3932237" cy="4521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 smtClean="0"/>
              <a:t>www.rt.ru</a:t>
            </a:r>
            <a:endParaRPr lang="ru-RU" dirty="0" smtClean="0"/>
          </a:p>
        </p:txBody>
      </p:sp>
      <p:sp>
        <p:nvSpPr>
          <p:cNvPr id="13" name="Текст 3"/>
          <p:cNvSpPr>
            <a:spLocks noGrp="1"/>
          </p:cNvSpPr>
          <p:nvPr>
            <p:ph type="body" sz="half" idx="10" hasCustomPrompt="1"/>
          </p:nvPr>
        </p:nvSpPr>
        <p:spPr>
          <a:xfrm>
            <a:off x="7646834" y="6405886"/>
            <a:ext cx="3932237" cy="4521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400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г. Салехард    </a:t>
            </a:r>
            <a:r>
              <a:rPr lang="en-US" dirty="0" smtClean="0"/>
              <a:t>|    22.11.2017</a:t>
            </a:r>
            <a:endParaRPr lang="ru-RU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97859" y="2971800"/>
            <a:ext cx="10515600" cy="767659"/>
          </a:xfrm>
          <a:prstGeom prst="rect">
            <a:avLst/>
          </a:prstGeom>
        </p:spPr>
        <p:txBody>
          <a:bodyPr/>
          <a:lstStyle>
            <a:lvl1pPr>
              <a:defRPr sz="3600" b="1" i="0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575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599"/>
            </a:lvl1pPr>
            <a:lvl2pPr>
              <a:defRPr sz="2229"/>
            </a:lvl2pPr>
            <a:lvl3pPr>
              <a:defRPr sz="1856"/>
            </a:lvl3pPr>
            <a:lvl4pPr>
              <a:defRPr sz="1671"/>
            </a:lvl4pPr>
            <a:lvl5pPr>
              <a:defRPr sz="1671"/>
            </a:lvl5pPr>
            <a:lvl6pPr>
              <a:defRPr sz="1671"/>
            </a:lvl6pPr>
            <a:lvl7pPr>
              <a:defRPr sz="1671"/>
            </a:lvl7pPr>
            <a:lvl8pPr>
              <a:defRPr sz="1671"/>
            </a:lvl8pPr>
            <a:lvl9pPr>
              <a:defRPr sz="16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599"/>
            </a:lvl1pPr>
            <a:lvl2pPr>
              <a:defRPr sz="2229"/>
            </a:lvl2pPr>
            <a:lvl3pPr>
              <a:defRPr sz="1856"/>
            </a:lvl3pPr>
            <a:lvl4pPr>
              <a:defRPr sz="1671"/>
            </a:lvl4pPr>
            <a:lvl5pPr>
              <a:defRPr sz="1671"/>
            </a:lvl5pPr>
            <a:lvl6pPr>
              <a:defRPr sz="1671"/>
            </a:lvl6pPr>
            <a:lvl7pPr>
              <a:defRPr sz="1671"/>
            </a:lvl7pPr>
            <a:lvl8pPr>
              <a:defRPr sz="1671"/>
            </a:lvl8pPr>
            <a:lvl9pPr>
              <a:defRPr sz="16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0443A-46D2-4CC2-BBD3-46EE6F9DECC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55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5"/>
            <a:ext cx="5386918" cy="639762"/>
          </a:xfrm>
        </p:spPr>
        <p:txBody>
          <a:bodyPr anchor="b"/>
          <a:lstStyle>
            <a:lvl1pPr marL="0" indent="0">
              <a:buNone/>
              <a:defRPr sz="2229" b="1"/>
            </a:lvl1pPr>
            <a:lvl2pPr marL="424508" indent="0">
              <a:buNone/>
              <a:defRPr sz="1856" b="1"/>
            </a:lvl2pPr>
            <a:lvl3pPr marL="849016" indent="0">
              <a:buNone/>
              <a:defRPr sz="1671" b="1"/>
            </a:lvl3pPr>
            <a:lvl4pPr marL="1273524" indent="0">
              <a:buNone/>
              <a:defRPr sz="1486" b="1"/>
            </a:lvl4pPr>
            <a:lvl5pPr marL="1698031" indent="0">
              <a:buNone/>
              <a:defRPr sz="1486" b="1"/>
            </a:lvl5pPr>
            <a:lvl6pPr marL="2122539" indent="0">
              <a:buNone/>
              <a:defRPr sz="1486" b="1"/>
            </a:lvl6pPr>
            <a:lvl7pPr marL="2547048" indent="0">
              <a:buNone/>
              <a:defRPr sz="1486" b="1"/>
            </a:lvl7pPr>
            <a:lvl8pPr marL="2971555" indent="0">
              <a:buNone/>
              <a:defRPr sz="1486" b="1"/>
            </a:lvl8pPr>
            <a:lvl9pPr marL="3396063" indent="0">
              <a:buNone/>
              <a:defRPr sz="148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</p:spPr>
        <p:txBody>
          <a:bodyPr/>
          <a:lstStyle>
            <a:lvl1pPr>
              <a:defRPr sz="2229"/>
            </a:lvl1pPr>
            <a:lvl2pPr>
              <a:defRPr sz="1856"/>
            </a:lvl2pPr>
            <a:lvl3pPr>
              <a:defRPr sz="1671"/>
            </a:lvl3pPr>
            <a:lvl4pPr>
              <a:defRPr sz="1486"/>
            </a:lvl4pPr>
            <a:lvl5pPr>
              <a:defRPr sz="1486"/>
            </a:lvl5pPr>
            <a:lvl6pPr>
              <a:defRPr sz="1486"/>
            </a:lvl6pPr>
            <a:lvl7pPr>
              <a:defRPr sz="1486"/>
            </a:lvl7pPr>
            <a:lvl8pPr>
              <a:defRPr sz="1486"/>
            </a:lvl8pPr>
            <a:lvl9pPr>
              <a:defRPr sz="148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6" y="1535115"/>
            <a:ext cx="5389034" cy="639762"/>
          </a:xfrm>
        </p:spPr>
        <p:txBody>
          <a:bodyPr anchor="b"/>
          <a:lstStyle>
            <a:lvl1pPr marL="0" indent="0">
              <a:buNone/>
              <a:defRPr sz="2229" b="1"/>
            </a:lvl1pPr>
            <a:lvl2pPr marL="424508" indent="0">
              <a:buNone/>
              <a:defRPr sz="1856" b="1"/>
            </a:lvl2pPr>
            <a:lvl3pPr marL="849016" indent="0">
              <a:buNone/>
              <a:defRPr sz="1671" b="1"/>
            </a:lvl3pPr>
            <a:lvl4pPr marL="1273524" indent="0">
              <a:buNone/>
              <a:defRPr sz="1486" b="1"/>
            </a:lvl4pPr>
            <a:lvl5pPr marL="1698031" indent="0">
              <a:buNone/>
              <a:defRPr sz="1486" b="1"/>
            </a:lvl5pPr>
            <a:lvl6pPr marL="2122539" indent="0">
              <a:buNone/>
              <a:defRPr sz="1486" b="1"/>
            </a:lvl6pPr>
            <a:lvl7pPr marL="2547048" indent="0">
              <a:buNone/>
              <a:defRPr sz="1486" b="1"/>
            </a:lvl7pPr>
            <a:lvl8pPr marL="2971555" indent="0">
              <a:buNone/>
              <a:defRPr sz="1486" b="1"/>
            </a:lvl8pPr>
            <a:lvl9pPr marL="3396063" indent="0">
              <a:buNone/>
              <a:defRPr sz="148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6" y="2174875"/>
            <a:ext cx="5389034" cy="3951288"/>
          </a:xfrm>
        </p:spPr>
        <p:txBody>
          <a:bodyPr/>
          <a:lstStyle>
            <a:lvl1pPr>
              <a:defRPr sz="2229"/>
            </a:lvl1pPr>
            <a:lvl2pPr>
              <a:defRPr sz="1856"/>
            </a:lvl2pPr>
            <a:lvl3pPr>
              <a:defRPr sz="1671"/>
            </a:lvl3pPr>
            <a:lvl4pPr>
              <a:defRPr sz="1486"/>
            </a:lvl4pPr>
            <a:lvl5pPr>
              <a:defRPr sz="1486"/>
            </a:lvl5pPr>
            <a:lvl6pPr>
              <a:defRPr sz="1486"/>
            </a:lvl6pPr>
            <a:lvl7pPr>
              <a:defRPr sz="1486"/>
            </a:lvl7pPr>
            <a:lvl8pPr>
              <a:defRPr sz="1486"/>
            </a:lvl8pPr>
            <a:lvl9pPr>
              <a:defRPr sz="148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487C5-0A75-423F-865C-AB409C2732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194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9922E-EEC1-425F-97D4-792F4FD3DC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981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1992-0AF9-4FB3-9259-7D32B33C293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737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3" cy="1162050"/>
          </a:xfrm>
        </p:spPr>
        <p:txBody>
          <a:bodyPr anchor="b"/>
          <a:lstStyle>
            <a:lvl1pPr algn="l">
              <a:defRPr sz="185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5" y="273054"/>
            <a:ext cx="6815667" cy="5853113"/>
          </a:xfrm>
        </p:spPr>
        <p:txBody>
          <a:bodyPr/>
          <a:lstStyle>
            <a:lvl1pPr>
              <a:defRPr sz="2972"/>
            </a:lvl1pPr>
            <a:lvl2pPr>
              <a:defRPr sz="2599"/>
            </a:lvl2pPr>
            <a:lvl3pPr>
              <a:defRPr sz="2229"/>
            </a:lvl3pPr>
            <a:lvl4pPr>
              <a:defRPr sz="1856"/>
            </a:lvl4pPr>
            <a:lvl5pPr>
              <a:defRPr sz="1856"/>
            </a:lvl5pPr>
            <a:lvl6pPr>
              <a:defRPr sz="1856"/>
            </a:lvl6pPr>
            <a:lvl7pPr>
              <a:defRPr sz="1856"/>
            </a:lvl7pPr>
            <a:lvl8pPr>
              <a:defRPr sz="1856"/>
            </a:lvl8pPr>
            <a:lvl9pPr>
              <a:defRPr sz="185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3" cy="4691064"/>
          </a:xfrm>
        </p:spPr>
        <p:txBody>
          <a:bodyPr/>
          <a:lstStyle>
            <a:lvl1pPr marL="0" indent="0">
              <a:buNone/>
              <a:defRPr sz="1300"/>
            </a:lvl1pPr>
            <a:lvl2pPr marL="424508" indent="0">
              <a:buNone/>
              <a:defRPr sz="1113"/>
            </a:lvl2pPr>
            <a:lvl3pPr marL="849016" indent="0">
              <a:buNone/>
              <a:defRPr sz="928"/>
            </a:lvl3pPr>
            <a:lvl4pPr marL="1273524" indent="0">
              <a:buNone/>
              <a:defRPr sz="836"/>
            </a:lvl4pPr>
            <a:lvl5pPr marL="1698031" indent="0">
              <a:buNone/>
              <a:defRPr sz="836"/>
            </a:lvl5pPr>
            <a:lvl6pPr marL="2122539" indent="0">
              <a:buNone/>
              <a:defRPr sz="836"/>
            </a:lvl6pPr>
            <a:lvl7pPr marL="2547048" indent="0">
              <a:buNone/>
              <a:defRPr sz="836"/>
            </a:lvl7pPr>
            <a:lvl8pPr marL="2971555" indent="0">
              <a:buNone/>
              <a:defRPr sz="836"/>
            </a:lvl8pPr>
            <a:lvl9pPr marL="3396063" indent="0">
              <a:buNone/>
              <a:defRPr sz="83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3728D-03DF-409A-AA36-B11D7BA264B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959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8"/>
          </a:xfrm>
        </p:spPr>
        <p:txBody>
          <a:bodyPr anchor="b"/>
          <a:lstStyle>
            <a:lvl1pPr algn="l">
              <a:defRPr sz="185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6"/>
            <a:ext cx="7315200" cy="4114800"/>
          </a:xfrm>
        </p:spPr>
        <p:txBody>
          <a:bodyPr/>
          <a:lstStyle>
            <a:lvl1pPr marL="0" indent="0">
              <a:buNone/>
              <a:defRPr sz="2972"/>
            </a:lvl1pPr>
            <a:lvl2pPr marL="424508" indent="0">
              <a:buNone/>
              <a:defRPr sz="2599"/>
            </a:lvl2pPr>
            <a:lvl3pPr marL="849016" indent="0">
              <a:buNone/>
              <a:defRPr sz="2229"/>
            </a:lvl3pPr>
            <a:lvl4pPr marL="1273524" indent="0">
              <a:buNone/>
              <a:defRPr sz="1856"/>
            </a:lvl4pPr>
            <a:lvl5pPr marL="1698031" indent="0">
              <a:buNone/>
              <a:defRPr sz="1856"/>
            </a:lvl5pPr>
            <a:lvl6pPr marL="2122539" indent="0">
              <a:buNone/>
              <a:defRPr sz="1856"/>
            </a:lvl6pPr>
            <a:lvl7pPr marL="2547048" indent="0">
              <a:buNone/>
              <a:defRPr sz="1856"/>
            </a:lvl7pPr>
            <a:lvl8pPr marL="2971555" indent="0">
              <a:buNone/>
              <a:defRPr sz="1856"/>
            </a:lvl8pPr>
            <a:lvl9pPr marL="3396063" indent="0">
              <a:buNone/>
              <a:defRPr sz="1856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2"/>
          </a:xfrm>
        </p:spPr>
        <p:txBody>
          <a:bodyPr/>
          <a:lstStyle>
            <a:lvl1pPr marL="0" indent="0">
              <a:buNone/>
              <a:defRPr sz="1300"/>
            </a:lvl1pPr>
            <a:lvl2pPr marL="424508" indent="0">
              <a:buNone/>
              <a:defRPr sz="1113"/>
            </a:lvl2pPr>
            <a:lvl3pPr marL="849016" indent="0">
              <a:buNone/>
              <a:defRPr sz="928"/>
            </a:lvl3pPr>
            <a:lvl4pPr marL="1273524" indent="0">
              <a:buNone/>
              <a:defRPr sz="836"/>
            </a:lvl4pPr>
            <a:lvl5pPr marL="1698031" indent="0">
              <a:buNone/>
              <a:defRPr sz="836"/>
            </a:lvl5pPr>
            <a:lvl6pPr marL="2122539" indent="0">
              <a:buNone/>
              <a:defRPr sz="836"/>
            </a:lvl6pPr>
            <a:lvl7pPr marL="2547048" indent="0">
              <a:buNone/>
              <a:defRPr sz="836"/>
            </a:lvl7pPr>
            <a:lvl8pPr marL="2971555" indent="0">
              <a:buNone/>
              <a:defRPr sz="836"/>
            </a:lvl8pPr>
            <a:lvl9pPr marL="3396063" indent="0">
              <a:buNone/>
              <a:defRPr sz="83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0FC98-4A8D-4B83-9EE5-6FD6BC25E6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134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F3C14-4F9C-469B-A89A-267815803F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781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1" cy="585152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71F9-927D-4AAC-9264-5DE7EEC75D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20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0" y="6356350"/>
            <a:ext cx="596900" cy="365125"/>
          </a:xfrm>
          <a:prstGeom prst="rect">
            <a:avLst/>
          </a:prstGeom>
        </p:spPr>
        <p:txBody>
          <a:bodyPr/>
          <a:lstStyle/>
          <a:p>
            <a:fld id="{7935F3FF-CA35-5D45-9C7E-A067024265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-49875"/>
            <a:ext cx="12192000" cy="120534"/>
          </a:xfrm>
          <a:prstGeom prst="rect">
            <a:avLst/>
          </a:prstGeom>
          <a:solidFill>
            <a:srgbClr val="00AA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3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6627" y="221433"/>
            <a:ext cx="528632" cy="52786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06400" y="326100"/>
            <a:ext cx="8136765" cy="9173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 i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" name="Текст 3"/>
          <p:cNvSpPr>
            <a:spLocks noGrp="1"/>
          </p:cNvSpPr>
          <p:nvPr>
            <p:ph type="body" sz="half" idx="2"/>
          </p:nvPr>
        </p:nvSpPr>
        <p:spPr>
          <a:xfrm>
            <a:off x="406400" y="1295240"/>
            <a:ext cx="3932237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6848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A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308100" y="2970320"/>
            <a:ext cx="9232900" cy="9173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="1" i="0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222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Прямоугольник 15"/>
          <p:cNvSpPr/>
          <p:nvPr userDrawn="1"/>
        </p:nvSpPr>
        <p:spPr>
          <a:xfrm>
            <a:off x="0" y="2374900"/>
            <a:ext cx="12192000" cy="3233952"/>
          </a:xfrm>
          <a:prstGeom prst="rect">
            <a:avLst/>
          </a:prstGeom>
          <a:solidFill>
            <a:srgbClr val="012641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735" y="418008"/>
            <a:ext cx="1459027" cy="6139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53" y="349763"/>
            <a:ext cx="764918" cy="764918"/>
          </a:xfrm>
          <a:prstGeom prst="rect">
            <a:avLst/>
          </a:prstGeom>
        </p:spPr>
      </p:pic>
      <p:sp>
        <p:nvSpPr>
          <p:cNvPr id="12" name="Прямоугольник 11"/>
          <p:cNvSpPr/>
          <p:nvPr userDrawn="1"/>
        </p:nvSpPr>
        <p:spPr>
          <a:xfrm>
            <a:off x="686945" y="2583468"/>
            <a:ext cx="79287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40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Спасибо за внимание!</a:t>
            </a:r>
            <a:endParaRPr lang="ru-RU" sz="4000" b="1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434735" y="6405886"/>
            <a:ext cx="3932237" cy="4521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 smtClean="0"/>
              <a:t>www.rt.ru</a:t>
            </a:r>
            <a:endParaRPr lang="ru-RU" dirty="0" smtClean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10" hasCustomPrompt="1"/>
          </p:nvPr>
        </p:nvSpPr>
        <p:spPr>
          <a:xfrm>
            <a:off x="7646834" y="6405886"/>
            <a:ext cx="3932237" cy="4521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400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г. Салехард    </a:t>
            </a:r>
            <a:r>
              <a:rPr lang="en-US" dirty="0" smtClean="0"/>
              <a:t>|    22.11.2017</a:t>
            </a:r>
            <a:endParaRPr lang="ru-RU" dirty="0" smtClean="0"/>
          </a:p>
        </p:txBody>
      </p:sp>
      <p:sp>
        <p:nvSpPr>
          <p:cNvPr id="18" name="Прямоугольник 17"/>
          <p:cNvSpPr/>
          <p:nvPr userDrawn="1"/>
        </p:nvSpPr>
        <p:spPr>
          <a:xfrm flipV="1">
            <a:off x="797859" y="3311541"/>
            <a:ext cx="7460541" cy="117459"/>
          </a:xfrm>
          <a:prstGeom prst="rect">
            <a:avLst/>
          </a:prstGeom>
          <a:solidFill>
            <a:srgbClr val="E65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3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-1"/>
            <a:ext cx="12192000" cy="71749"/>
          </a:xfrm>
          <a:prstGeom prst="rect">
            <a:avLst/>
          </a:prstGeom>
          <a:solidFill>
            <a:srgbClr val="22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43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49690" y="222847"/>
            <a:ext cx="8062448" cy="6940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3281" y="246835"/>
            <a:ext cx="1186703" cy="4995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027" y="221433"/>
            <a:ext cx="528632" cy="52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79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-1"/>
            <a:ext cx="12192000" cy="71749"/>
          </a:xfrm>
          <a:prstGeom prst="rect">
            <a:avLst/>
          </a:prstGeom>
          <a:solidFill>
            <a:srgbClr val="229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43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49690" y="222847"/>
            <a:ext cx="8062448" cy="6940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3281" y="246835"/>
            <a:ext cx="1186703" cy="4995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8027" y="221433"/>
            <a:ext cx="528632" cy="52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08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3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45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9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73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980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22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47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71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96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E986C-85EE-481C-932F-5141CB07675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755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D641-96F0-4F88-AF57-3A7DB76792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880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5" y="4406903"/>
            <a:ext cx="10363200" cy="1362075"/>
          </a:xfrm>
        </p:spPr>
        <p:txBody>
          <a:bodyPr anchor="t"/>
          <a:lstStyle>
            <a:lvl1pPr algn="l">
              <a:defRPr sz="3715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5" y="2906715"/>
            <a:ext cx="10363200" cy="1500188"/>
          </a:xfrm>
        </p:spPr>
        <p:txBody>
          <a:bodyPr anchor="b"/>
          <a:lstStyle>
            <a:lvl1pPr marL="0" indent="0">
              <a:buNone/>
              <a:defRPr sz="1856">
                <a:solidFill>
                  <a:schemeClr val="tx1">
                    <a:tint val="75000"/>
                  </a:schemeClr>
                </a:solidFill>
              </a:defRPr>
            </a:lvl1pPr>
            <a:lvl2pPr marL="424508" indent="0">
              <a:buNone/>
              <a:defRPr sz="1671">
                <a:solidFill>
                  <a:schemeClr val="tx1">
                    <a:tint val="75000"/>
                  </a:schemeClr>
                </a:solidFill>
              </a:defRPr>
            </a:lvl2pPr>
            <a:lvl3pPr marL="849016" indent="0">
              <a:buNone/>
              <a:defRPr sz="1486">
                <a:solidFill>
                  <a:schemeClr val="tx1">
                    <a:tint val="75000"/>
                  </a:schemeClr>
                </a:solidFill>
              </a:defRPr>
            </a:lvl3pPr>
            <a:lvl4pPr marL="127352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9803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225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4704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7155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9606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4C7E5-F68E-4678-AE90-4D79587DEB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118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04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2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BA5B0-55BD-4123-964E-A6022A6B33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A2EDB-9EF7-484C-9449-32D79468C3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517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hf hdr="0" ftr="0" dt="0"/>
  <p:txStyles>
    <p:titleStyle>
      <a:lvl1pPr algn="ctr" defTabSz="849016" rtl="0" eaLnBrk="1" latinLnBrk="0" hangingPunct="1">
        <a:spcBef>
          <a:spcPct val="0"/>
        </a:spcBef>
        <a:buNone/>
        <a:defRPr sz="40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8381" indent="-318381" algn="l" defTabSz="849016" rtl="0" eaLnBrk="1" latinLnBrk="0" hangingPunct="1">
        <a:spcBef>
          <a:spcPct val="20000"/>
        </a:spcBef>
        <a:buFont typeface="Arial" pitchFamily="34" charset="0"/>
        <a:buChar char="•"/>
        <a:defRPr sz="2972" kern="1200">
          <a:solidFill>
            <a:schemeClr val="tx1"/>
          </a:solidFill>
          <a:latin typeface="+mn-lt"/>
          <a:ea typeface="+mn-ea"/>
          <a:cs typeface="+mn-cs"/>
        </a:defRPr>
      </a:lvl1pPr>
      <a:lvl2pPr marL="689826" indent="-265317" algn="l" defTabSz="849016" rtl="0" eaLnBrk="1" latinLnBrk="0" hangingPunct="1">
        <a:spcBef>
          <a:spcPct val="20000"/>
        </a:spcBef>
        <a:buFont typeface="Arial" pitchFamily="34" charset="0"/>
        <a:buChar char="–"/>
        <a:defRPr sz="2599" kern="1200">
          <a:solidFill>
            <a:schemeClr val="tx1"/>
          </a:solidFill>
          <a:latin typeface="+mn-lt"/>
          <a:ea typeface="+mn-ea"/>
          <a:cs typeface="+mn-cs"/>
        </a:defRPr>
      </a:lvl2pPr>
      <a:lvl3pPr marL="1061270" indent="-212254" algn="l" defTabSz="849016" rtl="0" eaLnBrk="1" latinLnBrk="0" hangingPunct="1">
        <a:spcBef>
          <a:spcPct val="20000"/>
        </a:spcBef>
        <a:buFont typeface="Arial" pitchFamily="34" charset="0"/>
        <a:buChar char="•"/>
        <a:defRPr sz="2229" kern="1200">
          <a:solidFill>
            <a:schemeClr val="tx1"/>
          </a:solidFill>
          <a:latin typeface="+mn-lt"/>
          <a:ea typeface="+mn-ea"/>
          <a:cs typeface="+mn-cs"/>
        </a:defRPr>
      </a:lvl3pPr>
      <a:lvl4pPr marL="1485778" indent="-212254" algn="l" defTabSz="849016" rtl="0" eaLnBrk="1" latinLnBrk="0" hangingPunct="1">
        <a:spcBef>
          <a:spcPct val="20000"/>
        </a:spcBef>
        <a:buFont typeface="Arial" pitchFamily="34" charset="0"/>
        <a:buChar char="–"/>
        <a:defRPr sz="1856" kern="1200">
          <a:solidFill>
            <a:schemeClr val="tx1"/>
          </a:solidFill>
          <a:latin typeface="+mn-lt"/>
          <a:ea typeface="+mn-ea"/>
          <a:cs typeface="+mn-cs"/>
        </a:defRPr>
      </a:lvl4pPr>
      <a:lvl5pPr marL="1910285" indent="-212254" algn="l" defTabSz="849016" rtl="0" eaLnBrk="1" latinLnBrk="0" hangingPunct="1">
        <a:spcBef>
          <a:spcPct val="20000"/>
        </a:spcBef>
        <a:buFont typeface="Arial" pitchFamily="34" charset="0"/>
        <a:buChar char="»"/>
        <a:defRPr sz="1856" kern="1200">
          <a:solidFill>
            <a:schemeClr val="tx1"/>
          </a:solidFill>
          <a:latin typeface="+mn-lt"/>
          <a:ea typeface="+mn-ea"/>
          <a:cs typeface="+mn-cs"/>
        </a:defRPr>
      </a:lvl5pPr>
      <a:lvl6pPr marL="2334794" indent="-212254" algn="l" defTabSz="849016" rtl="0" eaLnBrk="1" latinLnBrk="0" hangingPunct="1">
        <a:spcBef>
          <a:spcPct val="20000"/>
        </a:spcBef>
        <a:buFont typeface="Arial" pitchFamily="34" charset="0"/>
        <a:buChar char="•"/>
        <a:defRPr sz="1856" kern="1200">
          <a:solidFill>
            <a:schemeClr val="tx1"/>
          </a:solidFill>
          <a:latin typeface="+mn-lt"/>
          <a:ea typeface="+mn-ea"/>
          <a:cs typeface="+mn-cs"/>
        </a:defRPr>
      </a:lvl6pPr>
      <a:lvl7pPr marL="2759302" indent="-212254" algn="l" defTabSz="849016" rtl="0" eaLnBrk="1" latinLnBrk="0" hangingPunct="1">
        <a:spcBef>
          <a:spcPct val="20000"/>
        </a:spcBef>
        <a:buFont typeface="Arial" pitchFamily="34" charset="0"/>
        <a:buChar char="•"/>
        <a:defRPr sz="1856" kern="1200">
          <a:solidFill>
            <a:schemeClr val="tx1"/>
          </a:solidFill>
          <a:latin typeface="+mn-lt"/>
          <a:ea typeface="+mn-ea"/>
          <a:cs typeface="+mn-cs"/>
        </a:defRPr>
      </a:lvl7pPr>
      <a:lvl8pPr marL="3183810" indent="-212254" algn="l" defTabSz="849016" rtl="0" eaLnBrk="1" latinLnBrk="0" hangingPunct="1">
        <a:spcBef>
          <a:spcPct val="20000"/>
        </a:spcBef>
        <a:buFont typeface="Arial" pitchFamily="34" charset="0"/>
        <a:buChar char="•"/>
        <a:defRPr sz="1856" kern="1200">
          <a:solidFill>
            <a:schemeClr val="tx1"/>
          </a:solidFill>
          <a:latin typeface="+mn-lt"/>
          <a:ea typeface="+mn-ea"/>
          <a:cs typeface="+mn-cs"/>
        </a:defRPr>
      </a:lvl8pPr>
      <a:lvl9pPr marL="3608318" indent="-212254" algn="l" defTabSz="849016" rtl="0" eaLnBrk="1" latinLnBrk="0" hangingPunct="1">
        <a:spcBef>
          <a:spcPct val="20000"/>
        </a:spcBef>
        <a:buFont typeface="Arial" pitchFamily="34" charset="0"/>
        <a:buChar char="•"/>
        <a:defRPr sz="185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49016" rtl="0" eaLnBrk="1" latinLnBrk="0" hangingPunct="1">
        <a:defRPr sz="1671" kern="1200">
          <a:solidFill>
            <a:schemeClr val="tx1"/>
          </a:solidFill>
          <a:latin typeface="+mn-lt"/>
          <a:ea typeface="+mn-ea"/>
          <a:cs typeface="+mn-cs"/>
        </a:defRPr>
      </a:lvl1pPr>
      <a:lvl2pPr marL="424508" algn="l" defTabSz="849016" rtl="0" eaLnBrk="1" latinLnBrk="0" hangingPunct="1">
        <a:defRPr sz="1671" kern="1200">
          <a:solidFill>
            <a:schemeClr val="tx1"/>
          </a:solidFill>
          <a:latin typeface="+mn-lt"/>
          <a:ea typeface="+mn-ea"/>
          <a:cs typeface="+mn-cs"/>
        </a:defRPr>
      </a:lvl2pPr>
      <a:lvl3pPr marL="849016" algn="l" defTabSz="849016" rtl="0" eaLnBrk="1" latinLnBrk="0" hangingPunct="1">
        <a:defRPr sz="1671" kern="1200">
          <a:solidFill>
            <a:schemeClr val="tx1"/>
          </a:solidFill>
          <a:latin typeface="+mn-lt"/>
          <a:ea typeface="+mn-ea"/>
          <a:cs typeface="+mn-cs"/>
        </a:defRPr>
      </a:lvl3pPr>
      <a:lvl4pPr marL="1273524" algn="l" defTabSz="849016" rtl="0" eaLnBrk="1" latinLnBrk="0" hangingPunct="1">
        <a:defRPr sz="1671" kern="1200">
          <a:solidFill>
            <a:schemeClr val="tx1"/>
          </a:solidFill>
          <a:latin typeface="+mn-lt"/>
          <a:ea typeface="+mn-ea"/>
          <a:cs typeface="+mn-cs"/>
        </a:defRPr>
      </a:lvl4pPr>
      <a:lvl5pPr marL="1698031" algn="l" defTabSz="849016" rtl="0" eaLnBrk="1" latinLnBrk="0" hangingPunct="1">
        <a:defRPr sz="1671" kern="1200">
          <a:solidFill>
            <a:schemeClr val="tx1"/>
          </a:solidFill>
          <a:latin typeface="+mn-lt"/>
          <a:ea typeface="+mn-ea"/>
          <a:cs typeface="+mn-cs"/>
        </a:defRPr>
      </a:lvl5pPr>
      <a:lvl6pPr marL="2122539" algn="l" defTabSz="849016" rtl="0" eaLnBrk="1" latinLnBrk="0" hangingPunct="1">
        <a:defRPr sz="1671" kern="1200">
          <a:solidFill>
            <a:schemeClr val="tx1"/>
          </a:solidFill>
          <a:latin typeface="+mn-lt"/>
          <a:ea typeface="+mn-ea"/>
          <a:cs typeface="+mn-cs"/>
        </a:defRPr>
      </a:lvl6pPr>
      <a:lvl7pPr marL="2547048" algn="l" defTabSz="849016" rtl="0" eaLnBrk="1" latinLnBrk="0" hangingPunct="1">
        <a:defRPr sz="1671" kern="1200">
          <a:solidFill>
            <a:schemeClr val="tx1"/>
          </a:solidFill>
          <a:latin typeface="+mn-lt"/>
          <a:ea typeface="+mn-ea"/>
          <a:cs typeface="+mn-cs"/>
        </a:defRPr>
      </a:lvl7pPr>
      <a:lvl8pPr marL="2971555" algn="l" defTabSz="849016" rtl="0" eaLnBrk="1" latinLnBrk="0" hangingPunct="1">
        <a:defRPr sz="1671" kern="1200">
          <a:solidFill>
            <a:schemeClr val="tx1"/>
          </a:solidFill>
          <a:latin typeface="+mn-lt"/>
          <a:ea typeface="+mn-ea"/>
          <a:cs typeface="+mn-cs"/>
        </a:defRPr>
      </a:lvl8pPr>
      <a:lvl9pPr marL="3396063" algn="l" defTabSz="849016" rtl="0" eaLnBrk="1" latinLnBrk="0" hangingPunct="1">
        <a:defRPr sz="167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56.png"/><Relationship Id="rId7" Type="http://schemas.openxmlformats.org/officeDocument/2006/relationships/image" Target="../media/image2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5.emf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emf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7.png"/><Relationship Id="rId7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emf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6342597" y="6157732"/>
            <a:ext cx="5282766" cy="465105"/>
          </a:xfrm>
          <a:prstGeom prst="rect">
            <a:avLst/>
          </a:prstGeom>
        </p:spPr>
        <p:txBody>
          <a:bodyPr vert="horz" lIns="84903" tIns="42451" rIns="84903" bIns="4245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60000"/>
              </a:lnSpc>
            </a:pPr>
            <a:r>
              <a:rPr lang="ru-RU" sz="1667" dirty="0">
                <a:solidFill>
                  <a:prstClr val="white">
                    <a:lumMod val="75000"/>
                  </a:prst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Москва   </a:t>
            </a:r>
            <a:r>
              <a:rPr lang="en-US" sz="1667" dirty="0">
                <a:solidFill>
                  <a:prstClr val="white">
                    <a:lumMod val="75000"/>
                  </a:prst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667" dirty="0">
                <a:solidFill>
                  <a:prstClr val="white">
                    <a:lumMod val="75000"/>
                  </a:prst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67" dirty="0" smtClean="0">
                <a:solidFill>
                  <a:prstClr val="white">
                    <a:lumMod val="75000"/>
                  </a:prst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23.01.2018</a:t>
            </a:r>
            <a:endParaRPr lang="ru-RU" sz="1667" dirty="0">
              <a:solidFill>
                <a:prstClr val="white">
                  <a:lumMod val="75000"/>
                </a:prst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19901" y="2837745"/>
            <a:ext cx="10245391" cy="187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4287" b="1" cap="all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Тенденции развития автоматизации на базе </a:t>
            </a:r>
            <a:endParaRPr lang="ru-RU" sz="4287" b="1" cap="all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ru-RU" sz="4287" b="1" cap="all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единой </a:t>
            </a:r>
            <a:r>
              <a:rPr lang="ru-RU" sz="4287" b="1" cap="all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сервисной платформы</a:t>
            </a:r>
            <a:endParaRPr lang="ru-RU" sz="4287" b="1" cap="all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38122" y="4785582"/>
            <a:ext cx="3377060" cy="124581"/>
          </a:xfrm>
          <a:prstGeom prst="rect">
            <a:avLst/>
          </a:prstGeom>
          <a:solidFill>
            <a:srgbClr val="EE7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71">
              <a:solidFill>
                <a:prstClr val="white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707386" y="6219976"/>
            <a:ext cx="1734872" cy="340616"/>
          </a:xfrm>
          <a:prstGeom prst="rect">
            <a:avLst/>
          </a:prstGeom>
        </p:spPr>
        <p:txBody>
          <a:bodyPr vert="horz" lIns="84903" tIns="42451" rIns="84903" bIns="4245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60000"/>
              </a:lnSpc>
            </a:pPr>
            <a:r>
              <a:rPr lang="en-US" sz="1667" dirty="0">
                <a:solidFill>
                  <a:prstClr val="white">
                    <a:lumMod val="75000"/>
                  </a:prst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www.rt</a:t>
            </a:r>
            <a:r>
              <a:rPr lang="en-GB" sz="1667" dirty="0">
                <a:solidFill>
                  <a:prstClr val="white">
                    <a:lumMod val="75000"/>
                  </a:prst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labs</a:t>
            </a:r>
            <a:r>
              <a:rPr lang="en-US" sz="1667" dirty="0">
                <a:solidFill>
                  <a:prstClr val="white">
                    <a:lumMod val="75000"/>
                  </a:prst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r>
              <a:rPr lang="en-US" sz="1667" dirty="0" err="1">
                <a:solidFill>
                  <a:prstClr val="white">
                    <a:lumMod val="75000"/>
                  </a:prst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ru</a:t>
            </a:r>
            <a:endParaRPr lang="ru-RU" sz="1667" dirty="0">
              <a:solidFill>
                <a:prstClr val="white">
                  <a:lumMod val="75000"/>
                </a:prst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166" y="498000"/>
            <a:ext cx="1975197" cy="8311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61" y="497999"/>
            <a:ext cx="967361" cy="96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30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326101"/>
            <a:ext cx="8136765" cy="486700"/>
          </a:xfrm>
        </p:spPr>
        <p:txBody>
          <a:bodyPr/>
          <a:lstStyle/>
          <a:p>
            <a:r>
              <a:rPr lang="ru-RU" dirty="0" smtClean="0"/>
              <a:t>ЕСП.СТАТИСТИКА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30216" y="1219789"/>
            <a:ext cx="2918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Контроль </a:t>
            </a:r>
            <a:r>
              <a:rPr lang="ru-RU" sz="1600" b="1" smtClean="0">
                <a:solidFill>
                  <a:schemeClr val="bg2">
                    <a:lumMod val="50000"/>
                  </a:schemeClr>
                </a:solidFill>
              </a:rPr>
              <a:t>достижения критериев </a:t>
            </a:r>
            <a:r>
              <a:rPr lang="ru-RU" sz="1600" b="1" dirty="0">
                <a:solidFill>
                  <a:schemeClr val="bg2">
                    <a:lumMod val="50000"/>
                  </a:schemeClr>
                </a:solidFill>
              </a:rPr>
              <a:t>Указа 601: </a:t>
            </a:r>
            <a:endParaRPr lang="ru-RU" sz="16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8712199" y="1848500"/>
            <a:ext cx="3136901" cy="1974200"/>
          </a:xfrm>
          <a:prstGeom prst="round2Diag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2"/>
                </a:solidFill>
              </a:rPr>
              <a:t>Оказанные услуги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2"/>
                </a:solidFill>
              </a:rPr>
              <a:t>Полученные межведомственные сведения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2"/>
                </a:solidFill>
              </a:rPr>
              <a:t>Зарегистрированные в ЕСИА пользователи</a:t>
            </a:r>
            <a:endParaRPr lang="ru-RU" sz="1600" dirty="0">
              <a:solidFill>
                <a:schemeClr val="accent2"/>
              </a:solidFill>
            </a:endParaRPr>
          </a:p>
        </p:txBody>
      </p:sp>
      <p:sp>
        <p:nvSpPr>
          <p:cNvPr id="6" name="Фигура, имеющая форму буквы L 5"/>
          <p:cNvSpPr/>
          <p:nvPr/>
        </p:nvSpPr>
        <p:spPr>
          <a:xfrm rot="13500000">
            <a:off x="8745321" y="1326088"/>
            <a:ext cx="154160" cy="15416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3061580" y="3878792"/>
            <a:ext cx="1450782" cy="1234015"/>
            <a:chOff x="2341230" y="4108697"/>
            <a:chExt cx="1450782" cy="1234015"/>
          </a:xfrm>
        </p:grpSpPr>
        <p:sp>
          <p:nvSpPr>
            <p:cNvPr id="8" name="Цилиндр 7"/>
            <p:cNvSpPr/>
            <p:nvPr/>
          </p:nvSpPr>
          <p:spPr>
            <a:xfrm>
              <a:off x="2601799" y="4708931"/>
              <a:ext cx="940831" cy="286149"/>
            </a:xfrm>
            <a:prstGeom prst="can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Цилиндр 8"/>
            <p:cNvSpPr/>
            <p:nvPr/>
          </p:nvSpPr>
          <p:spPr>
            <a:xfrm>
              <a:off x="2601799" y="4432968"/>
              <a:ext cx="940831" cy="286149"/>
            </a:xfrm>
            <a:prstGeom prst="can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Цилиндр 9"/>
            <p:cNvSpPr/>
            <p:nvPr/>
          </p:nvSpPr>
          <p:spPr>
            <a:xfrm>
              <a:off x="2601799" y="4108697"/>
              <a:ext cx="940831" cy="286149"/>
            </a:xfrm>
            <a:prstGeom prst="can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341230" y="5034935"/>
              <a:ext cx="14507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БД</a:t>
              </a:r>
            </a:p>
          </p:txBody>
        </p:sp>
      </p:grp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1837247" y="5815459"/>
            <a:ext cx="1126246" cy="632305"/>
          </a:xfrm>
          <a:prstGeom prst="round2DiagRect">
            <a:avLst>
              <a:gd name="adj1" fmla="val 16667"/>
              <a:gd name="adj2" fmla="val 48205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ЕПГУ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3132700" y="5815459"/>
            <a:ext cx="1126246" cy="632305"/>
          </a:xfrm>
          <a:prstGeom prst="round2DiagRect">
            <a:avLst>
              <a:gd name="adj1" fmla="val 16667"/>
              <a:gd name="adj2" fmla="val 48205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РПГУ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4428153" y="5815459"/>
            <a:ext cx="1126246" cy="632305"/>
          </a:xfrm>
          <a:prstGeom prst="round2DiagRect">
            <a:avLst>
              <a:gd name="adj1" fmla="val 16667"/>
              <a:gd name="adj2" fmla="val 48205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СМЭВ2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5723606" y="5815459"/>
            <a:ext cx="1126246" cy="632305"/>
          </a:xfrm>
          <a:prstGeom prst="round2DiagRect">
            <a:avLst>
              <a:gd name="adj1" fmla="val 16667"/>
              <a:gd name="adj2" fmla="val 48205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СМЭВ3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7019059" y="5815459"/>
            <a:ext cx="1126246" cy="632305"/>
          </a:xfrm>
          <a:prstGeom prst="round2DiagRect">
            <a:avLst>
              <a:gd name="adj1" fmla="val 16667"/>
              <a:gd name="adj2" fmla="val 48205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СИР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8" name="Соединительная линия уступом 17"/>
          <p:cNvCxnSpPr>
            <a:endCxn id="10" idx="2"/>
          </p:cNvCxnSpPr>
          <p:nvPr/>
        </p:nvCxnSpPr>
        <p:spPr>
          <a:xfrm flipV="1">
            <a:off x="1028041" y="4021867"/>
            <a:ext cx="2294108" cy="1793593"/>
          </a:xfrm>
          <a:prstGeom prst="bentConnector3">
            <a:avLst>
              <a:gd name="adj1" fmla="val -3145"/>
            </a:avLst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>
            <a:endCxn id="9" idx="2"/>
          </p:cNvCxnSpPr>
          <p:nvPr/>
        </p:nvCxnSpPr>
        <p:spPr>
          <a:xfrm rot="5400000" flipH="1" flipV="1">
            <a:off x="2106573" y="4578707"/>
            <a:ext cx="1448144" cy="983007"/>
          </a:xfrm>
          <a:prstGeom prst="bentConnector2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>
            <a:stCxn id="16" idx="3"/>
            <a:endCxn id="8" idx="4"/>
          </p:cNvCxnSpPr>
          <p:nvPr/>
        </p:nvCxnSpPr>
        <p:spPr>
          <a:xfrm rot="16200000" flipV="1">
            <a:off x="4678176" y="4206905"/>
            <a:ext cx="1193358" cy="2023749"/>
          </a:xfrm>
          <a:prstGeom prst="bentConnector2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>
            <a:stCxn id="17" idx="3"/>
          </p:cNvCxnSpPr>
          <p:nvPr/>
        </p:nvCxnSpPr>
        <p:spPr>
          <a:xfrm rot="16200000" flipV="1">
            <a:off x="5272432" y="3505708"/>
            <a:ext cx="1376288" cy="3243213"/>
          </a:xfrm>
          <a:prstGeom prst="bentConnector2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>
            <a:stCxn id="15" idx="3"/>
          </p:cNvCxnSpPr>
          <p:nvPr/>
        </p:nvCxnSpPr>
        <p:spPr>
          <a:xfrm rot="16200000" flipV="1">
            <a:off x="4058332" y="4882515"/>
            <a:ext cx="1010428" cy="85546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712714" y="1142713"/>
            <a:ext cx="61960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ОТЧЕТЫ И ДАШБОРДЫ ПО СТАТИСТИКЕ</a:t>
            </a:r>
            <a:endParaRPr lang="ru-RU" sz="1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251857" y="2876682"/>
            <a:ext cx="11315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Динамика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390851" y="2876682"/>
            <a:ext cx="8034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Топ 10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798500" y="2876682"/>
            <a:ext cx="19408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Текущие значения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009" y="176326"/>
            <a:ext cx="725529" cy="725374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080" y="1588785"/>
            <a:ext cx="1741555" cy="1302811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8613" y="1588785"/>
            <a:ext cx="1741555" cy="1302811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5145" y="1588785"/>
            <a:ext cx="1741555" cy="1302811"/>
          </a:xfrm>
          <a:prstGeom prst="rect">
            <a:avLst/>
          </a:prstGeom>
        </p:spPr>
      </p:pic>
      <p:cxnSp>
        <p:nvCxnSpPr>
          <p:cNvPr id="55" name="Соединительная линия уступом 54"/>
          <p:cNvCxnSpPr>
            <a:stCxn id="10" idx="1"/>
            <a:endCxn id="45" idx="2"/>
          </p:cNvCxnSpPr>
          <p:nvPr/>
        </p:nvCxnSpPr>
        <p:spPr>
          <a:xfrm rot="16200000" flipV="1">
            <a:off x="2473315" y="2559542"/>
            <a:ext cx="663556" cy="197494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Соединительная линия уступом 59"/>
          <p:cNvCxnSpPr>
            <a:stCxn id="10" idx="1"/>
            <a:endCxn id="47" idx="2"/>
          </p:cNvCxnSpPr>
          <p:nvPr/>
        </p:nvCxnSpPr>
        <p:spPr>
          <a:xfrm rot="5400000" flipH="1" flipV="1">
            <a:off x="4448967" y="2558834"/>
            <a:ext cx="663556" cy="1976361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Соединительная линия уступом 64"/>
          <p:cNvCxnSpPr>
            <a:stCxn id="10" idx="1"/>
            <a:endCxn id="46" idx="2"/>
          </p:cNvCxnSpPr>
          <p:nvPr/>
        </p:nvCxnSpPr>
        <p:spPr>
          <a:xfrm rot="16200000" flipV="1">
            <a:off x="3460787" y="3547013"/>
            <a:ext cx="663556" cy="1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с двумя скругленными противолежащими углами 31"/>
          <p:cNvSpPr/>
          <p:nvPr/>
        </p:nvSpPr>
        <p:spPr>
          <a:xfrm>
            <a:off x="8314512" y="5815459"/>
            <a:ext cx="1126246" cy="632305"/>
          </a:xfrm>
          <a:prstGeom prst="round2DiagRect">
            <a:avLst>
              <a:gd name="adj1" fmla="val 16667"/>
              <a:gd name="adj2" fmla="val 48205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ВИС1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Прямоугольник с двумя скругленными противолежащими углами 32"/>
          <p:cNvSpPr/>
          <p:nvPr/>
        </p:nvSpPr>
        <p:spPr>
          <a:xfrm>
            <a:off x="9609965" y="5815459"/>
            <a:ext cx="1126246" cy="632305"/>
          </a:xfrm>
          <a:prstGeom prst="round2DiagRect">
            <a:avLst>
              <a:gd name="adj1" fmla="val 16667"/>
              <a:gd name="adj2" fmla="val 48205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ВИС2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Прямоугольник с двумя скругленными противолежащими углами 33"/>
          <p:cNvSpPr/>
          <p:nvPr/>
        </p:nvSpPr>
        <p:spPr>
          <a:xfrm>
            <a:off x="541794" y="5815459"/>
            <a:ext cx="1126246" cy="632305"/>
          </a:xfrm>
          <a:prstGeom prst="round2DiagRect">
            <a:avLst>
              <a:gd name="adj1" fmla="val 16667"/>
              <a:gd name="adj2" fmla="val 48205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ЕСИА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9" name="Соединительная линия уступом 38"/>
          <p:cNvCxnSpPr/>
          <p:nvPr/>
        </p:nvCxnSpPr>
        <p:spPr>
          <a:xfrm rot="5400000" flipH="1" flipV="1">
            <a:off x="2991959" y="5278416"/>
            <a:ext cx="1029108" cy="2627"/>
          </a:xfrm>
          <a:prstGeom prst="bentConnector3">
            <a:avLst>
              <a:gd name="adj1" fmla="val 84554"/>
            </a:avLst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Соединительная линия уступом 47"/>
          <p:cNvCxnSpPr/>
          <p:nvPr/>
        </p:nvCxnSpPr>
        <p:spPr>
          <a:xfrm rot="10800000">
            <a:off x="4258333" y="4217348"/>
            <a:ext cx="4575546" cy="1598115"/>
          </a:xfrm>
          <a:prstGeom prst="bentConnector3">
            <a:avLst>
              <a:gd name="adj1" fmla="val -239"/>
            </a:avLst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Соединительная линия уступом 55"/>
          <p:cNvCxnSpPr>
            <a:endCxn id="10" idx="4"/>
          </p:cNvCxnSpPr>
          <p:nvPr/>
        </p:nvCxnSpPr>
        <p:spPr>
          <a:xfrm rot="10800000">
            <a:off x="4262981" y="4021868"/>
            <a:ext cx="5924175" cy="1793595"/>
          </a:xfrm>
          <a:prstGeom prst="bentConnector3">
            <a:avLst>
              <a:gd name="adj1" fmla="val 479"/>
            </a:avLst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Рисунок 39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41294" y="245992"/>
            <a:ext cx="1227083" cy="50817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3301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999" y="333496"/>
            <a:ext cx="8136765" cy="917359"/>
          </a:xfrm>
        </p:spPr>
        <p:txBody>
          <a:bodyPr/>
          <a:lstStyle/>
          <a:p>
            <a:r>
              <a:rPr lang="ru-RU" dirty="0" smtClean="0"/>
              <a:t>ГОСЭКСПЕРТИЗА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6753" y="1129828"/>
            <a:ext cx="116607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Автоматизация функций проведения государственной экспертизы и исполнение требований законодательства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l="16229" b="87756"/>
          <a:stretch/>
        </p:blipFill>
        <p:spPr>
          <a:xfrm>
            <a:off x="253895" y="1501555"/>
            <a:ext cx="7522860" cy="98720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1725" y="2572799"/>
            <a:ext cx="279386" cy="28365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4613680" y="2576561"/>
            <a:ext cx="273810" cy="265760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2882236" y="2486939"/>
            <a:ext cx="2086380" cy="389821"/>
            <a:chOff x="4781145" y="2426950"/>
            <a:chExt cx="2086380" cy="263112"/>
          </a:xfrm>
        </p:grpSpPr>
        <p:cxnSp>
          <p:nvCxnSpPr>
            <p:cNvPr id="19" name="Прямая со стрелкой 18"/>
            <p:cNvCxnSpPr/>
            <p:nvPr/>
          </p:nvCxnSpPr>
          <p:spPr>
            <a:xfrm flipV="1">
              <a:off x="4781145" y="2426950"/>
              <a:ext cx="0" cy="263109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 flipV="1">
              <a:off x="6867525" y="2426953"/>
              <a:ext cx="0" cy="263109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Прямоугольник 20"/>
          <p:cNvSpPr/>
          <p:nvPr/>
        </p:nvSpPr>
        <p:spPr>
          <a:xfrm>
            <a:off x="253894" y="2991811"/>
            <a:ext cx="8353424" cy="380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1200" b="1" dirty="0">
                <a:solidFill>
                  <a:srgbClr val="E6501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Все </a:t>
            </a:r>
            <a:r>
              <a:rPr lang="ru-RU" sz="1200" b="1" dirty="0" smtClean="0">
                <a:solidFill>
                  <a:srgbClr val="E6501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дополнительные процессы</a:t>
            </a:r>
          </a:p>
          <a:p>
            <a:pPr>
              <a:spcAft>
                <a:spcPts val="500"/>
              </a:spcAft>
            </a:pPr>
            <a:endParaRPr lang="ru-RU" sz="1200" dirty="0">
              <a:solidFill>
                <a:srgbClr val="E6501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Ведение архива дел 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Все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созданные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документы по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завершенным делам </a:t>
            </a:r>
            <a:endParaRPr lang="ru-RU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Реестр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выданных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заключений 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Ведение справочников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(контрагенты, пользователи, эксперты, права доступа, графики работы)</a:t>
            </a:r>
          </a:p>
          <a:p>
            <a:pPr>
              <a:spcAft>
                <a:spcPts val="500"/>
              </a:spcAft>
            </a:pPr>
            <a:endParaRPr lang="ru-RU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spcAft>
                <a:spcPts val="500"/>
              </a:spcAft>
              <a:buFont typeface="Arial" panose="020B0604020202020204" pitchFamily="34" charset="0"/>
              <a:buChar char="•"/>
            </a:pPr>
            <a:endParaRPr lang="ru-RU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чет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информации о поступлении платежей по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договору</a:t>
            </a:r>
          </a:p>
          <a:p>
            <a:pPr marL="171450" indent="-1714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тправка уведомлений,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том числе о необходимости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дозагрузки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заявителем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документов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втоматическая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проверка электронной подписи полученных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файлов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оздание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печатных форм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документов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одготовка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отправка межведомственных запросов через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СМЭВ и другие возможности</a:t>
            </a:r>
          </a:p>
          <a:p>
            <a:pPr>
              <a:spcAft>
                <a:spcPts val="500"/>
              </a:spcAft>
            </a:pPr>
            <a:endParaRPr lang="ru-RU" sz="1200" b="1" dirty="0" smtClean="0">
              <a:solidFill>
                <a:srgbClr val="E6501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Aft>
                <a:spcPts val="500"/>
              </a:spcAft>
            </a:pPr>
            <a:r>
              <a:rPr lang="ru-RU" sz="1200" b="1" dirty="0" smtClean="0">
                <a:solidFill>
                  <a:srgbClr val="E6501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Подготовка </a:t>
            </a:r>
            <a:r>
              <a:rPr lang="ru-RU" sz="1200" b="1" dirty="0">
                <a:solidFill>
                  <a:srgbClr val="E6501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профессиональной </a:t>
            </a:r>
            <a:r>
              <a:rPr lang="ru-RU" sz="1200" b="1" dirty="0" smtClean="0">
                <a:solidFill>
                  <a:srgbClr val="E6501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отчетности и аналитическая </a:t>
            </a:r>
            <a:r>
              <a:rPr lang="ru-RU" sz="1200" b="1" dirty="0">
                <a:solidFill>
                  <a:srgbClr val="E6501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панель руководителя</a:t>
            </a:r>
          </a:p>
          <a:p>
            <a:pPr marL="171450" indent="-171450">
              <a:spcAft>
                <a:spcPts val="500"/>
              </a:spcAft>
              <a:buFont typeface="Arial" panose="020B0604020202020204" pitchFamily="34" charset="0"/>
              <a:buChar char="•"/>
            </a:pPr>
            <a:endParaRPr lang="ru-RU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2" name="Рисунок 21"/>
          <p:cNvPicPr/>
          <p:nvPr/>
        </p:nvPicPr>
        <p:blipFill rotWithShape="1">
          <a:blip r:embed="rId5"/>
          <a:srcRect l="27780" t="587"/>
          <a:stretch/>
        </p:blipFill>
        <p:spPr>
          <a:xfrm>
            <a:off x="8014580" y="1501555"/>
            <a:ext cx="3453580" cy="427035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6" name="Рисунок 25"/>
          <p:cNvPicPr preferRelativeResize="0"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525"/>
          <a:stretch/>
        </p:blipFill>
        <p:spPr>
          <a:xfrm>
            <a:off x="344448" y="168646"/>
            <a:ext cx="1021257" cy="82413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345122" y="3286318"/>
            <a:ext cx="273810" cy="265760"/>
          </a:xfrm>
          <a:prstGeom prst="rect">
            <a:avLst/>
          </a:prstGeom>
        </p:spPr>
      </p:pic>
      <p:pic>
        <p:nvPicPr>
          <p:cNvPr id="28" name="Рисунок 27"/>
          <p:cNvPicPr preferRelativeResize="0"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168" t="20905" r="20677" b="39728"/>
          <a:stretch/>
        </p:blipFill>
        <p:spPr>
          <a:xfrm>
            <a:off x="345122" y="4573792"/>
            <a:ext cx="330925" cy="25254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41294" y="245992"/>
            <a:ext cx="1227083" cy="50817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0312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4044642" y="3755197"/>
            <a:ext cx="41281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Крымский </a:t>
            </a:r>
          </a:p>
          <a:p>
            <a:pPr algn="ctr"/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Михаил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95123" y="4734101"/>
            <a:ext cx="5627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rPr>
              <a:t>Советник Генерального директора</a:t>
            </a:r>
            <a:endParaRPr lang="ru-RU" sz="1400" dirty="0" smtClean="0">
              <a:solidFill>
                <a:schemeClr val="bg1">
                  <a:lumMod val="6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0200" y="5444222"/>
            <a:ext cx="1155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Рабочий телефон: 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+7 (495) 122-23-33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доб.400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Мобильный телефон: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+7 (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922) 119-29-99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E-</a:t>
            </a:r>
            <a:r>
              <a:rPr lang="ru-RU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mail</a:t>
            </a:r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Mikhail.Krymskiy@rtlabs.ru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Екатеринбург, ул. Бориса Ельцина 1А, 18 этаж, офис 18.1</a:t>
            </a:r>
            <a:endParaRPr lang="ru-RU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2674" y="2032722"/>
            <a:ext cx="81120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AAE7"/>
                </a:solidFill>
                <a:latin typeface="Arial" charset="0"/>
                <a:ea typeface="Arial" charset="0"/>
                <a:cs typeface="Arial" charset="0"/>
              </a:rPr>
              <a:t>СПАСИБО ЗА ВНИМАНИЕ!</a:t>
            </a:r>
            <a:endParaRPr lang="ru-RU" sz="4400" dirty="0" smtClean="0">
              <a:solidFill>
                <a:srgbClr val="00AAE7"/>
              </a:solidFill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360428" y="2849894"/>
            <a:ext cx="7442791" cy="45719"/>
            <a:chOff x="-1127" y="5142985"/>
            <a:chExt cx="9361027" cy="31377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0" y="5142985"/>
              <a:ext cx="9359900" cy="0"/>
            </a:xfrm>
            <a:prstGeom prst="line">
              <a:avLst/>
            </a:prstGeom>
            <a:ln>
              <a:solidFill>
                <a:srgbClr val="EE74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-1127" y="5174362"/>
              <a:ext cx="9359900" cy="0"/>
            </a:xfrm>
            <a:prstGeom prst="line">
              <a:avLst/>
            </a:prstGeom>
            <a:ln>
              <a:solidFill>
                <a:srgbClr val="EE74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41294" y="245992"/>
            <a:ext cx="1227083" cy="50817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99664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oc_2018-01-17_16-04-2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27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74444"/>
            <a:ext cx="7171565" cy="917359"/>
          </a:xfrm>
        </p:spPr>
        <p:txBody>
          <a:bodyPr>
            <a:normAutofit/>
          </a:bodyPr>
          <a:lstStyle/>
          <a:p>
            <a:r>
              <a:rPr lang="ru-RU" dirty="0" smtClean="0"/>
              <a:t>ЕДИНАЯ СЕРВИСНАЯ ПЛАТФОРМА (ЕСП) – КОМПЛЕКСНОЕ РЕШЕНИЕ ДЛЯ РИЭП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00" y="173700"/>
            <a:ext cx="714666" cy="714666"/>
          </a:xfrm>
          <a:prstGeom prst="rect">
            <a:avLst/>
          </a:prstGeom>
        </p:spPr>
      </p:pic>
      <p:pic>
        <p:nvPicPr>
          <p:cNvPr id="6" name="Рисунок 5"/>
          <p:cNvPicPr preferRelativeResize="0"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7660" y="2221483"/>
            <a:ext cx="496400" cy="496400"/>
          </a:xfrm>
          <a:prstGeom prst="rect">
            <a:avLst/>
          </a:prstGeom>
        </p:spPr>
      </p:pic>
      <p:pic>
        <p:nvPicPr>
          <p:cNvPr id="8" name="Рисунок 7"/>
          <p:cNvPicPr preferRelativeResize="0"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7660" y="4449821"/>
            <a:ext cx="496400" cy="496400"/>
          </a:xfrm>
          <a:prstGeom prst="rect">
            <a:avLst/>
          </a:prstGeom>
        </p:spPr>
      </p:pic>
      <p:sp>
        <p:nvSpPr>
          <p:cNvPr id="9" name="Текст 2"/>
          <p:cNvSpPr>
            <a:spLocks noGrp="1"/>
          </p:cNvSpPr>
          <p:nvPr>
            <p:ph type="body" sz="half" idx="2"/>
          </p:nvPr>
        </p:nvSpPr>
        <p:spPr>
          <a:xfrm>
            <a:off x="528060" y="3167277"/>
            <a:ext cx="952502" cy="28112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/>
              <a:t>ЕПГУ</a:t>
            </a:r>
            <a:endParaRPr lang="ru-RU" b="1" dirty="0"/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1976265" y="2765404"/>
            <a:ext cx="751842" cy="2219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/>
              <a:t>РПЭУ</a:t>
            </a:r>
            <a:endParaRPr lang="ru-RU" b="1" dirty="0"/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528060" y="4357207"/>
            <a:ext cx="952502" cy="2811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/>
              <a:t>ЕСМЭВ</a:t>
            </a:r>
            <a:endParaRPr lang="ru-RU" b="1" dirty="0"/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1972160" y="5018380"/>
            <a:ext cx="751842" cy="2219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/>
              <a:t>РСМЭВ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21930" y="1182645"/>
            <a:ext cx="160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Федеральный</a:t>
            </a:r>
          </a:p>
          <a:p>
            <a:pPr algn="ctr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уровень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28060" y="3078227"/>
            <a:ext cx="923953" cy="37017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552726" y="4298813"/>
            <a:ext cx="885396" cy="37017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1972160" y="1177687"/>
            <a:ext cx="1506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РИЭП 3.0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1871442" y="1091803"/>
            <a:ext cx="10132137" cy="5475252"/>
          </a:xfrm>
          <a:prstGeom prst="rect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287979" y="1695959"/>
            <a:ext cx="3931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Стратегический слой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287979" y="2903810"/>
            <a:ext cx="3931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Оказание услуг</a:t>
            </a:r>
            <a:endParaRPr lang="ru-RU" sz="1200" dirty="0" smtClean="0">
              <a:solidFill>
                <a:schemeClr val="accent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287979" y="5130648"/>
            <a:ext cx="3931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Ведомственная информатизация</a:t>
            </a:r>
          </a:p>
        </p:txBody>
      </p:sp>
      <p:pic>
        <p:nvPicPr>
          <p:cNvPr id="23" name="Рисунок 22"/>
          <p:cNvPicPr preferRelativeResize="0"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261"/>
          <a:stretch/>
        </p:blipFill>
        <p:spPr>
          <a:xfrm>
            <a:off x="5473469" y="2018785"/>
            <a:ext cx="500630" cy="510104"/>
          </a:xfrm>
          <a:prstGeom prst="rect">
            <a:avLst/>
          </a:prstGeom>
        </p:spPr>
      </p:pic>
      <p:pic>
        <p:nvPicPr>
          <p:cNvPr id="24" name="Рисунок 23"/>
          <p:cNvPicPr preferRelativeResize="0"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608"/>
          <a:stretch/>
        </p:blipFill>
        <p:spPr>
          <a:xfrm>
            <a:off x="3380762" y="2031149"/>
            <a:ext cx="630289" cy="506311"/>
          </a:xfrm>
          <a:prstGeom prst="rect">
            <a:avLst/>
          </a:prstGeom>
        </p:spPr>
      </p:pic>
      <p:pic>
        <p:nvPicPr>
          <p:cNvPr id="26" name="Рисунок 25"/>
          <p:cNvPicPr preferRelativeResize="0"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74"/>
          <a:stretch/>
        </p:blipFill>
        <p:spPr>
          <a:xfrm>
            <a:off x="4467804" y="2025135"/>
            <a:ext cx="499035" cy="512325"/>
          </a:xfrm>
          <a:prstGeom prst="rect">
            <a:avLst/>
          </a:prstGeom>
        </p:spPr>
      </p:pic>
      <p:pic>
        <p:nvPicPr>
          <p:cNvPr id="47" name="Рисунок 46"/>
          <p:cNvPicPr preferRelativeResize="0"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904"/>
          <a:stretch/>
        </p:blipFill>
        <p:spPr>
          <a:xfrm>
            <a:off x="6539195" y="4175385"/>
            <a:ext cx="551696" cy="539490"/>
          </a:xfrm>
          <a:prstGeom prst="rect">
            <a:avLst/>
          </a:prstGeom>
        </p:spPr>
      </p:pic>
      <p:pic>
        <p:nvPicPr>
          <p:cNvPr id="48" name="Рисунок 47"/>
          <p:cNvPicPr preferRelativeResize="0"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989"/>
          <a:stretch/>
        </p:blipFill>
        <p:spPr>
          <a:xfrm>
            <a:off x="3399242" y="3262229"/>
            <a:ext cx="525535" cy="532531"/>
          </a:xfrm>
          <a:prstGeom prst="rect">
            <a:avLst/>
          </a:prstGeom>
        </p:spPr>
      </p:pic>
      <p:pic>
        <p:nvPicPr>
          <p:cNvPr id="73" name="Рисунок 72"/>
          <p:cNvPicPr preferRelativeResize="0"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03"/>
          <a:stretch/>
        </p:blipFill>
        <p:spPr>
          <a:xfrm>
            <a:off x="8721447" y="3262229"/>
            <a:ext cx="572386" cy="541421"/>
          </a:xfrm>
          <a:prstGeom prst="rect">
            <a:avLst/>
          </a:prstGeom>
        </p:spPr>
      </p:pic>
      <p:pic>
        <p:nvPicPr>
          <p:cNvPr id="74" name="Рисунок 73"/>
          <p:cNvPicPr preferRelativeResize="0"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056"/>
          <a:stretch/>
        </p:blipFill>
        <p:spPr>
          <a:xfrm>
            <a:off x="5502898" y="3263867"/>
            <a:ext cx="531517" cy="538514"/>
          </a:xfrm>
          <a:prstGeom prst="rect">
            <a:avLst/>
          </a:prstGeom>
        </p:spPr>
      </p:pic>
      <p:pic>
        <p:nvPicPr>
          <p:cNvPr id="75" name="Рисунок 74"/>
          <p:cNvPicPr preferRelativeResize="0"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475"/>
          <a:stretch/>
        </p:blipFill>
        <p:spPr>
          <a:xfrm>
            <a:off x="8762266" y="4182091"/>
            <a:ext cx="531567" cy="548659"/>
          </a:xfrm>
          <a:prstGeom prst="rect">
            <a:avLst/>
          </a:prstGeom>
        </p:spPr>
      </p:pic>
      <p:pic>
        <p:nvPicPr>
          <p:cNvPr id="83" name="Рисунок 82"/>
          <p:cNvPicPr preferRelativeResize="0"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116"/>
          <a:stretch/>
        </p:blipFill>
        <p:spPr>
          <a:xfrm>
            <a:off x="5509628" y="4176806"/>
            <a:ext cx="520927" cy="531719"/>
          </a:xfrm>
          <a:prstGeom prst="rect">
            <a:avLst/>
          </a:prstGeom>
        </p:spPr>
      </p:pic>
      <p:pic>
        <p:nvPicPr>
          <p:cNvPr id="84" name="Рисунок 83"/>
          <p:cNvPicPr preferRelativeResize="0"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238"/>
          <a:stretch/>
        </p:blipFill>
        <p:spPr>
          <a:xfrm>
            <a:off x="6510289" y="3262229"/>
            <a:ext cx="590032" cy="563011"/>
          </a:xfrm>
          <a:prstGeom prst="rect">
            <a:avLst/>
          </a:prstGeom>
        </p:spPr>
      </p:pic>
      <p:pic>
        <p:nvPicPr>
          <p:cNvPr id="85" name="Рисунок 84"/>
          <p:cNvPicPr preferRelativeResize="0"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03"/>
          <a:stretch/>
        </p:blipFill>
        <p:spPr>
          <a:xfrm>
            <a:off x="7596845" y="3262229"/>
            <a:ext cx="611064" cy="541421"/>
          </a:xfrm>
          <a:prstGeom prst="rect">
            <a:avLst/>
          </a:prstGeom>
        </p:spPr>
      </p:pic>
      <p:pic>
        <p:nvPicPr>
          <p:cNvPr id="86" name="Рисунок 85"/>
          <p:cNvPicPr preferRelativeResize="0"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409"/>
          <a:stretch/>
        </p:blipFill>
        <p:spPr>
          <a:xfrm>
            <a:off x="4479950" y="4175385"/>
            <a:ext cx="521038" cy="542666"/>
          </a:xfrm>
          <a:prstGeom prst="rect">
            <a:avLst/>
          </a:prstGeom>
        </p:spPr>
      </p:pic>
      <p:pic>
        <p:nvPicPr>
          <p:cNvPr id="87" name="Рисунок 86"/>
          <p:cNvPicPr preferRelativeResize="0"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108"/>
          <a:stretch/>
        </p:blipFill>
        <p:spPr>
          <a:xfrm>
            <a:off x="4437148" y="3262230"/>
            <a:ext cx="521038" cy="544596"/>
          </a:xfrm>
          <a:prstGeom prst="rect">
            <a:avLst/>
          </a:prstGeom>
        </p:spPr>
      </p:pic>
      <p:pic>
        <p:nvPicPr>
          <p:cNvPr id="88" name="Рисунок 87"/>
          <p:cNvPicPr preferRelativeResize="0"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873"/>
          <a:stretch/>
        </p:blipFill>
        <p:spPr>
          <a:xfrm>
            <a:off x="3406235" y="4206367"/>
            <a:ext cx="521038" cy="533273"/>
          </a:xfrm>
          <a:prstGeom prst="rect">
            <a:avLst/>
          </a:prstGeom>
        </p:spPr>
      </p:pic>
      <p:pic>
        <p:nvPicPr>
          <p:cNvPr id="89" name="Рисунок 88"/>
          <p:cNvPicPr preferRelativeResize="0"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924"/>
          <a:stretch/>
        </p:blipFill>
        <p:spPr>
          <a:xfrm>
            <a:off x="7627965" y="4175386"/>
            <a:ext cx="570617" cy="552190"/>
          </a:xfrm>
          <a:prstGeom prst="rect">
            <a:avLst/>
          </a:prstGeom>
        </p:spPr>
      </p:pic>
      <p:pic>
        <p:nvPicPr>
          <p:cNvPr id="90" name="Рисунок 89"/>
          <p:cNvPicPr preferRelativeResize="0"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885"/>
          <a:stretch/>
        </p:blipFill>
        <p:spPr>
          <a:xfrm>
            <a:off x="10864211" y="5460339"/>
            <a:ext cx="693320" cy="553112"/>
          </a:xfrm>
          <a:prstGeom prst="rect">
            <a:avLst/>
          </a:prstGeom>
        </p:spPr>
      </p:pic>
      <p:pic>
        <p:nvPicPr>
          <p:cNvPr id="91" name="Рисунок 90"/>
          <p:cNvPicPr preferRelativeResize="0"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526"/>
          <a:stretch/>
        </p:blipFill>
        <p:spPr>
          <a:xfrm>
            <a:off x="9941294" y="5452247"/>
            <a:ext cx="680261" cy="529454"/>
          </a:xfrm>
          <a:prstGeom prst="rect">
            <a:avLst/>
          </a:prstGeom>
        </p:spPr>
      </p:pic>
      <p:pic>
        <p:nvPicPr>
          <p:cNvPr id="92" name="Рисунок 91"/>
          <p:cNvPicPr preferRelativeResize="0"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106"/>
          <a:stretch/>
        </p:blipFill>
        <p:spPr>
          <a:xfrm>
            <a:off x="3399242" y="5452246"/>
            <a:ext cx="538533" cy="551679"/>
          </a:xfrm>
          <a:prstGeom prst="rect">
            <a:avLst/>
          </a:prstGeom>
        </p:spPr>
      </p:pic>
      <p:pic>
        <p:nvPicPr>
          <p:cNvPr id="93" name="Рисунок 92"/>
          <p:cNvPicPr preferRelativeResize="0"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664"/>
          <a:stretch/>
        </p:blipFill>
        <p:spPr>
          <a:xfrm>
            <a:off x="9111554" y="5452247"/>
            <a:ext cx="538533" cy="567554"/>
          </a:xfrm>
          <a:prstGeom prst="rect">
            <a:avLst/>
          </a:prstGeom>
        </p:spPr>
      </p:pic>
      <p:pic>
        <p:nvPicPr>
          <p:cNvPr id="94" name="Рисунок 93"/>
          <p:cNvPicPr preferRelativeResize="0"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17"/>
          <a:stretch/>
        </p:blipFill>
        <p:spPr>
          <a:xfrm>
            <a:off x="5565587" y="5460337"/>
            <a:ext cx="527803" cy="534063"/>
          </a:xfrm>
          <a:prstGeom prst="rect">
            <a:avLst/>
          </a:prstGeom>
        </p:spPr>
      </p:pic>
      <p:pic>
        <p:nvPicPr>
          <p:cNvPr id="95" name="Рисунок 94"/>
          <p:cNvPicPr preferRelativeResize="0"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013"/>
          <a:stretch/>
        </p:blipFill>
        <p:spPr>
          <a:xfrm>
            <a:off x="6392689" y="5473715"/>
            <a:ext cx="768175" cy="558785"/>
          </a:xfrm>
          <a:prstGeom prst="rect">
            <a:avLst/>
          </a:prstGeom>
        </p:spPr>
      </p:pic>
      <p:pic>
        <p:nvPicPr>
          <p:cNvPr id="96" name="Рисунок 95"/>
          <p:cNvPicPr preferRelativeResize="0"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106"/>
          <a:stretch/>
        </p:blipFill>
        <p:spPr>
          <a:xfrm>
            <a:off x="7411611" y="5452246"/>
            <a:ext cx="530444" cy="551680"/>
          </a:xfrm>
          <a:prstGeom prst="rect">
            <a:avLst/>
          </a:prstGeom>
        </p:spPr>
      </p:pic>
      <p:pic>
        <p:nvPicPr>
          <p:cNvPr id="97" name="Рисунок 96"/>
          <p:cNvPicPr preferRelativeResize="0">
            <a:picLocks noChangeAspect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640"/>
          <a:stretch/>
        </p:blipFill>
        <p:spPr>
          <a:xfrm>
            <a:off x="8249446" y="5452245"/>
            <a:ext cx="538533" cy="561205"/>
          </a:xfrm>
          <a:prstGeom prst="rect">
            <a:avLst/>
          </a:prstGeom>
        </p:spPr>
      </p:pic>
      <p:pic>
        <p:nvPicPr>
          <p:cNvPr id="98" name="Рисунок 97"/>
          <p:cNvPicPr preferRelativeResize="0">
            <a:picLocks noChangeAspect="1"/>
          </p:cNvPicPr>
          <p:nvPr/>
        </p:nvPicPr>
        <p:blipFill rotWithShape="1"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967"/>
          <a:stretch/>
        </p:blipFill>
        <p:spPr>
          <a:xfrm>
            <a:off x="4498084" y="5473715"/>
            <a:ext cx="849124" cy="546085"/>
          </a:xfrm>
          <a:prstGeom prst="rect">
            <a:avLst/>
          </a:prstGeom>
        </p:spPr>
      </p:pic>
      <p:sp>
        <p:nvSpPr>
          <p:cNvPr id="99" name="Фигура, имеющая форму буквы L 98"/>
          <p:cNvSpPr/>
          <p:nvPr/>
        </p:nvSpPr>
        <p:spPr>
          <a:xfrm rot="-8100000">
            <a:off x="4190462" y="5645130"/>
            <a:ext cx="178485" cy="178485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3059289" y="1654330"/>
            <a:ext cx="3333400" cy="1109754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/>
          <p:nvPr/>
        </p:nvSpPr>
        <p:spPr>
          <a:xfrm>
            <a:off x="3059289" y="2886701"/>
            <a:ext cx="6590798" cy="2111870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3059288" y="5119661"/>
            <a:ext cx="8669867" cy="1109754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Рисунок 48"/>
          <p:cNvPicPr preferRelativeResize="0"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648"/>
          <a:stretch/>
        </p:blipFill>
        <p:spPr>
          <a:xfrm>
            <a:off x="2012652" y="3351448"/>
            <a:ext cx="649729" cy="504935"/>
          </a:xfrm>
          <a:prstGeom prst="rect">
            <a:avLst/>
          </a:prstGeom>
        </p:spPr>
      </p:pic>
      <p:sp>
        <p:nvSpPr>
          <p:cNvPr id="50" name="Текст 2"/>
          <p:cNvSpPr txBox="1">
            <a:spLocks/>
          </p:cNvSpPr>
          <p:nvPr/>
        </p:nvSpPr>
        <p:spPr>
          <a:xfrm>
            <a:off x="1859289" y="3930374"/>
            <a:ext cx="963185" cy="3970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/>
              <a:t>АРМ МОУ</a:t>
            </a:r>
            <a:endParaRPr lang="ru-RU" sz="1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0232" y="4706606"/>
            <a:ext cx="110799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</a:rPr>
              <a:t>ЕСП</a:t>
            </a:r>
            <a:r>
              <a:rPr lang="ru-RU" sz="600" b="1" dirty="0" err="1" smtClean="0"/>
              <a:t>.реестр</a:t>
            </a:r>
            <a:r>
              <a:rPr lang="ru-RU" sz="600" b="1" dirty="0" smtClean="0"/>
              <a:t> документов</a:t>
            </a:r>
            <a:endParaRPr lang="ru-RU" sz="600" b="1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4147751" y="3784268"/>
            <a:ext cx="1226618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</a:rPr>
              <a:t>ЕСП</a:t>
            </a:r>
            <a:r>
              <a:rPr lang="ru-RU" sz="600" b="1" dirty="0" err="1" smtClean="0"/>
              <a:t>.динамические</a:t>
            </a:r>
            <a:r>
              <a:rPr lang="ru-RU" sz="600" b="1" dirty="0" smtClean="0"/>
              <a:t> формы</a:t>
            </a:r>
            <a:endParaRPr lang="ru-RU" sz="600" b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5233092" y="2511466"/>
            <a:ext cx="107112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.центр</a:t>
            </a:r>
            <a:r>
              <a:rPr lang="ru-RU" sz="600" b="1" dirty="0" smtClean="0">
                <a:latin typeface="+mj-lt"/>
              </a:rPr>
              <a:t> управления</a:t>
            </a:r>
            <a:endParaRPr lang="ru-RU" sz="600" b="1" dirty="0">
              <a:latin typeface="+mj-lt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365563" y="2504924"/>
            <a:ext cx="721672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.синергия</a:t>
            </a:r>
            <a:endParaRPr lang="ru-RU" sz="600" b="1" dirty="0">
              <a:latin typeface="+mj-lt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227953" y="2504924"/>
            <a:ext cx="912429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.руководитель</a:t>
            </a:r>
            <a:endParaRPr lang="ru-RU" sz="600" b="1" dirty="0">
              <a:latin typeface="+mj-lt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296662" y="3776394"/>
            <a:ext cx="74892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.госуслуги</a:t>
            </a:r>
            <a:endParaRPr lang="ru-RU" sz="600" b="1" dirty="0">
              <a:latin typeface="+mj-lt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308274" y="4698911"/>
            <a:ext cx="67999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.соцсети</a:t>
            </a:r>
            <a:endParaRPr lang="ru-RU" sz="600" b="1" dirty="0">
              <a:latin typeface="+mj-lt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528044" y="3777029"/>
            <a:ext cx="481222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smtClean="0">
                <a:latin typeface="+mj-lt"/>
              </a:rPr>
              <a:t>.КФ</a:t>
            </a:r>
            <a:endParaRPr lang="ru-RU" sz="600" b="1" dirty="0">
              <a:latin typeface="+mj-lt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427835" y="3768694"/>
            <a:ext cx="82586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.начисления</a:t>
            </a:r>
            <a:endParaRPr lang="ru-RU" sz="600" b="1" dirty="0"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87750" y="3761354"/>
            <a:ext cx="848309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</a:rPr>
              <a:t>ЕСП</a:t>
            </a:r>
            <a:r>
              <a:rPr lang="ru-RU" sz="600" b="1" dirty="0" err="1" smtClean="0"/>
              <a:t>.оповещения</a:t>
            </a:r>
            <a:endParaRPr lang="ru-RU" sz="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599515" y="3764050"/>
            <a:ext cx="808235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" b="1" dirty="0" err="1" smtClean="0">
                <a:solidFill>
                  <a:schemeClr val="accent2"/>
                </a:solidFill>
              </a:rPr>
              <a:t>ЕСП</a:t>
            </a:r>
            <a:r>
              <a:rPr lang="ru-RU" sz="600" b="1" dirty="0" err="1" smtClean="0"/>
              <a:t>.интеграция</a:t>
            </a:r>
            <a:endParaRPr lang="ru-RU" sz="6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8738769" y="4698021"/>
            <a:ext cx="570990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" b="1" dirty="0" smtClean="0">
                <a:solidFill>
                  <a:schemeClr val="accent2"/>
                </a:solidFill>
              </a:rPr>
              <a:t>ЕСП</a:t>
            </a:r>
            <a:r>
              <a:rPr lang="ru-RU" sz="600" b="1" dirty="0" smtClean="0"/>
              <a:t>.МКГУ</a:t>
            </a:r>
            <a:endParaRPr lang="ru-RU" sz="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7510320" y="4695223"/>
            <a:ext cx="792205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" b="1" dirty="0" err="1" smtClean="0">
                <a:solidFill>
                  <a:schemeClr val="accent2"/>
                </a:solidFill>
              </a:rPr>
              <a:t>ЕСП</a:t>
            </a:r>
            <a:r>
              <a:rPr lang="ru-RU" sz="600" b="1" dirty="0" err="1" smtClean="0"/>
              <a:t>.статистика</a:t>
            </a:r>
            <a:endParaRPr lang="ru-RU" sz="6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5501193" y="4698021"/>
            <a:ext cx="554960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smtClean="0">
                <a:latin typeface="+mj-lt"/>
              </a:rPr>
              <a:t>.МФЦ</a:t>
            </a:r>
            <a:endParaRPr lang="ru-RU" sz="600" b="1" dirty="0">
              <a:latin typeface="+mj-lt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6419307" y="4688610"/>
            <a:ext cx="76655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.аналитика</a:t>
            </a:r>
            <a:endParaRPr lang="ru-RU" sz="600" b="1" dirty="0">
              <a:latin typeface="+mj-lt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409149" y="5985450"/>
            <a:ext cx="53732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smtClean="0">
                <a:latin typeface="+mj-lt"/>
              </a:rPr>
              <a:t>.ИВП</a:t>
            </a:r>
            <a:endParaRPr lang="ru-RU" sz="600" b="1" dirty="0">
              <a:latin typeface="+mj-lt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385630" y="5972089"/>
            <a:ext cx="109196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.техприсоединение</a:t>
            </a:r>
            <a:endParaRPr lang="ru-RU" sz="600" b="1" dirty="0">
              <a:latin typeface="+mj-lt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573828" y="5964282"/>
            <a:ext cx="52610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smtClean="0">
                <a:latin typeface="+mj-lt"/>
              </a:rPr>
              <a:t>.КНД</a:t>
            </a:r>
            <a:endParaRPr lang="ru-RU" sz="600" b="1" dirty="0">
              <a:latin typeface="+mj-lt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289909" y="5964282"/>
            <a:ext cx="1011816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.лицензирование</a:t>
            </a:r>
            <a:endParaRPr lang="ru-RU" sz="600" b="1" dirty="0">
              <a:latin typeface="+mj-lt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9087069" y="5965825"/>
            <a:ext cx="585417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smtClean="0">
                <a:latin typeface="+mj-lt"/>
              </a:rPr>
              <a:t>.ИСУП</a:t>
            </a:r>
            <a:endParaRPr lang="ru-RU" sz="600" b="1" dirty="0"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44928" y="5964282"/>
            <a:ext cx="73289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</a:rPr>
              <a:t>ЕСП</a:t>
            </a:r>
            <a:r>
              <a:rPr lang="ru-RU" sz="600" b="1" dirty="0" err="1" smtClean="0"/>
              <a:t>.обучение</a:t>
            </a:r>
            <a:endParaRPr lang="ru-RU" sz="600" b="1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8205551" y="5964282"/>
            <a:ext cx="580608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.такси</a:t>
            </a:r>
            <a:endParaRPr lang="ru-RU" sz="600" b="1" dirty="0" smtClean="0">
              <a:latin typeface="+mj-lt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9834282" y="5956300"/>
            <a:ext cx="920445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.госэкспертиза</a:t>
            </a:r>
            <a:endParaRPr lang="ru-RU" sz="600" b="1" dirty="0">
              <a:latin typeface="+mj-lt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0775306" y="5952867"/>
            <a:ext cx="933269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1" dirty="0" err="1" smtClean="0">
                <a:solidFill>
                  <a:schemeClr val="accent2"/>
                </a:solidFill>
                <a:latin typeface="+mj-lt"/>
              </a:rPr>
              <a:t>ЕСП</a:t>
            </a:r>
            <a:r>
              <a:rPr lang="ru-RU" sz="600" b="1" dirty="0" err="1" smtClean="0">
                <a:latin typeface="+mj-lt"/>
              </a:rPr>
              <a:t>.госпрограммы</a:t>
            </a:r>
            <a:endParaRPr lang="ru-RU" sz="600" b="1" dirty="0">
              <a:latin typeface="+mj-lt"/>
            </a:endParaRPr>
          </a:p>
        </p:txBody>
      </p:sp>
      <p:pic>
        <p:nvPicPr>
          <p:cNvPr id="105" name="Рисунок 104"/>
          <p:cNvPicPr>
            <a:picLocks noChangeAspect="1"/>
          </p:cNvPicPr>
          <p:nvPr/>
        </p:nvPicPr>
        <p:blipFill>
          <a:blip r:embed="rId29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41294" y="245992"/>
            <a:ext cx="1227083" cy="50817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08402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48622"/>
            <a:ext cx="9609909" cy="917359"/>
          </a:xfrm>
        </p:spPr>
        <p:txBody>
          <a:bodyPr>
            <a:normAutofit/>
          </a:bodyPr>
          <a:lstStyle/>
          <a:p>
            <a:r>
              <a:rPr lang="ru-RU" dirty="0" smtClean="0"/>
              <a:t>ЕДИНАЯ СЕРВИСНАЯ ПЛАТФОРМА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smtClean="0"/>
              <a:t>УРОВНЕ РЕГИОНА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00" y="173700"/>
            <a:ext cx="714666" cy="7146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592" y="983942"/>
            <a:ext cx="6663281" cy="548237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61555" y="1175530"/>
            <a:ext cx="3544388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Гармонизация </a:t>
            </a:r>
            <a:r>
              <a:rPr lang="ru-RU" b="1" dirty="0">
                <a:solidFill>
                  <a:schemeClr val="accent2"/>
                </a:solidFill>
              </a:rPr>
              <a:t>данных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b="1" dirty="0" smtClean="0">
                <a:solidFill>
                  <a:schemeClr val="accent2"/>
                </a:solidFill>
              </a:rPr>
              <a:t>Единая </a:t>
            </a:r>
            <a:r>
              <a:rPr lang="ru-RU" b="1" dirty="0">
                <a:solidFill>
                  <a:schemeClr val="accent2"/>
                </a:solidFill>
              </a:rPr>
              <a:t>политика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информационной безопасности</a:t>
            </a:r>
          </a:p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b="1" dirty="0" smtClean="0">
                <a:solidFill>
                  <a:schemeClr val="accent2"/>
                </a:solidFill>
              </a:rPr>
              <a:t>Новая </a:t>
            </a:r>
            <a:r>
              <a:rPr lang="ru-RU" b="1" dirty="0">
                <a:solidFill>
                  <a:schemeClr val="accent2"/>
                </a:solidFill>
              </a:rPr>
              <a:t>функциональность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доступна всем</a:t>
            </a:r>
          </a:p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b="1" dirty="0" smtClean="0">
                <a:solidFill>
                  <a:schemeClr val="accent2"/>
                </a:solidFill>
              </a:rPr>
              <a:t>Единые </a:t>
            </a:r>
            <a:r>
              <a:rPr lang="ru-RU" b="1" dirty="0">
                <a:solidFill>
                  <a:schemeClr val="accent2"/>
                </a:solidFill>
              </a:rPr>
              <a:t>стандарты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оказания технической поддержки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5. </a:t>
            </a:r>
            <a:r>
              <a:rPr lang="ru-RU" b="1" dirty="0" smtClean="0">
                <a:solidFill>
                  <a:schemeClr val="accent2"/>
                </a:solidFill>
              </a:rPr>
              <a:t>«</a:t>
            </a:r>
            <a:r>
              <a:rPr lang="ru-RU" b="1" dirty="0">
                <a:solidFill>
                  <a:schemeClr val="accent2"/>
                </a:solidFill>
              </a:rPr>
              <a:t>Единый источник правды»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для Стратегического уровня региона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76127" y="245992"/>
            <a:ext cx="1227083" cy="50817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3591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999" y="333496"/>
            <a:ext cx="8136765" cy="917359"/>
          </a:xfrm>
        </p:spPr>
        <p:txBody>
          <a:bodyPr/>
          <a:lstStyle/>
          <a:p>
            <a:r>
              <a:rPr lang="ru-RU" dirty="0" smtClean="0"/>
              <a:t>АРМ Модуль оказания услуг</a:t>
            </a:r>
            <a:endParaRPr lang="ru-RU" dirty="0"/>
          </a:p>
        </p:txBody>
      </p:sp>
      <p:pic>
        <p:nvPicPr>
          <p:cNvPr id="26" name="Рисунок 25"/>
          <p:cNvPicPr preferRelativeResize="0"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525"/>
          <a:stretch/>
        </p:blipFill>
        <p:spPr>
          <a:xfrm>
            <a:off x="344448" y="168646"/>
            <a:ext cx="1021257" cy="824132"/>
          </a:xfrm>
          <a:prstGeom prst="rect">
            <a:avLst/>
          </a:prstGeom>
        </p:spPr>
      </p:pic>
      <p:sp>
        <p:nvSpPr>
          <p:cNvPr id="23" name="Текст 5"/>
          <p:cNvSpPr>
            <a:spLocks noGrp="1"/>
          </p:cNvSpPr>
          <p:nvPr>
            <p:ph type="body" idx="4294967295"/>
          </p:nvPr>
        </p:nvSpPr>
        <p:spPr>
          <a:xfrm>
            <a:off x="344447" y="2427978"/>
            <a:ext cx="6404695" cy="38400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Для РОИВ и ОМСУ</a:t>
            </a:r>
          </a:p>
          <a:p>
            <a:pPr lvl="0"/>
            <a:r>
              <a:rPr lang="ru-RU" sz="1200" b="1" dirty="0" smtClean="0">
                <a:solidFill>
                  <a:srgbClr val="FF9900"/>
                </a:solidFill>
              </a:rPr>
              <a:t>Подготовка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1200" b="1" dirty="0" smtClean="0">
                <a:solidFill>
                  <a:srgbClr val="FF9900"/>
                </a:solidFill>
              </a:rPr>
              <a:t>отправка </a:t>
            </a:r>
            <a:r>
              <a:rPr lang="ru-RU" sz="1200" b="1" dirty="0">
                <a:solidFill>
                  <a:srgbClr val="FF9900"/>
                </a:solidFill>
              </a:rPr>
              <a:t>межведомственные запросов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 </a:t>
            </a:r>
            <a:r>
              <a:rPr lang="ru-RU" sz="1200" b="1" dirty="0" smtClean="0">
                <a:solidFill>
                  <a:srgbClr val="FF9900"/>
                </a:solidFill>
              </a:rPr>
              <a:t>получение ответов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Статистические </a:t>
            </a:r>
            <a:r>
              <a:rPr lang="ru-RU" sz="1200" b="1" dirty="0" smtClean="0">
                <a:solidFill>
                  <a:srgbClr val="FF9900"/>
                </a:solidFill>
              </a:rPr>
              <a:t>отчеты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/>
            <a:r>
              <a:rPr lang="ru-RU" sz="1200" b="1" dirty="0" smtClean="0">
                <a:solidFill>
                  <a:srgbClr val="FF9900"/>
                </a:solidFill>
              </a:rPr>
              <a:t>Переназначение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заявок между пользователями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1200" b="1" dirty="0" smtClean="0">
                <a:solidFill>
                  <a:srgbClr val="FF9900"/>
                </a:solidFill>
              </a:rPr>
              <a:t>Автоматизация </a:t>
            </a:r>
            <a:r>
              <a:rPr lang="ru-RU" sz="1200" b="1" dirty="0">
                <a:solidFill>
                  <a:srgbClr val="FF9900"/>
                </a:solidFill>
              </a:rPr>
              <a:t>формирования печатных форм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том числе при выполнении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функций специалистом РОИВ и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ОМСУ;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1200" b="1" dirty="0">
                <a:solidFill>
                  <a:srgbClr val="FF9900"/>
                </a:solidFill>
              </a:rPr>
              <a:t>Самостоятельная настройка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системы.</a:t>
            </a:r>
          </a:p>
          <a:p>
            <a:pPr lvl="0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Работа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</a:t>
            </a:r>
            <a:r>
              <a:rPr lang="ru-RU" sz="1200" b="1" dirty="0">
                <a:solidFill>
                  <a:srgbClr val="FF9900"/>
                </a:solidFill>
              </a:rPr>
              <a:t>режиме временного отсутствия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каналов связи;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/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Реализация </a:t>
            </a:r>
            <a:r>
              <a:rPr lang="ru-RU" sz="1200" b="1" dirty="0">
                <a:solidFill>
                  <a:srgbClr val="FF9900"/>
                </a:solidFill>
              </a:rPr>
              <a:t>принципов экстерриториальности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регионе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Текст 5"/>
          <p:cNvSpPr>
            <a:spLocks noGrp="1"/>
          </p:cNvSpPr>
          <p:nvPr>
            <p:ph type="body" idx="4294967295"/>
          </p:nvPr>
        </p:nvSpPr>
        <p:spPr>
          <a:xfrm>
            <a:off x="344448" y="1181914"/>
            <a:ext cx="9982039" cy="770145"/>
          </a:xfrm>
          <a:prstGeom prst="rect">
            <a:avLst/>
          </a:prstGeom>
        </p:spPr>
        <p:txBody>
          <a:bodyPr/>
          <a:lstStyle/>
          <a:p>
            <a:pPr marL="0" indent="0" algn="just">
              <a:lnSpc>
                <a:spcPct val="100000"/>
              </a:lnSpc>
              <a:buClrTx/>
              <a:buNone/>
            </a:pP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Учет </a:t>
            </a:r>
            <a:r>
              <a:rPr lang="ru-RU" sz="1600" b="1" dirty="0">
                <a:solidFill>
                  <a:schemeClr val="bg2">
                    <a:lumMod val="50000"/>
                  </a:schemeClr>
                </a:solidFill>
              </a:rPr>
              <a:t>личных дел и документов всех 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заявителей.</a:t>
            </a:r>
            <a:endParaRPr lang="ru-RU" sz="1600" b="1" dirty="0">
              <a:solidFill>
                <a:schemeClr val="bg2">
                  <a:lumMod val="50000"/>
                </a:schemeClr>
              </a:solidFill>
            </a:endParaRPr>
          </a:p>
          <a:p>
            <a:pPr marL="171450" indent="-171450" algn="just">
              <a:buClrTx/>
              <a:buFont typeface="Arial" panose="020B0604020202020204" pitchFamily="34" charset="0"/>
              <a:buChar char="•"/>
            </a:pPr>
            <a:endParaRPr lang="ru-RU" sz="1600" dirty="0"/>
          </a:p>
        </p:txBody>
      </p:sp>
      <p:sp>
        <p:nvSpPr>
          <p:cNvPr id="25" name="Текст 5"/>
          <p:cNvSpPr>
            <a:spLocks noGrp="1"/>
          </p:cNvSpPr>
          <p:nvPr>
            <p:ph type="body" idx="4294967295"/>
          </p:nvPr>
        </p:nvSpPr>
        <p:spPr>
          <a:xfrm>
            <a:off x="6950331" y="2880687"/>
            <a:ext cx="4759298" cy="3505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1200" b="1" dirty="0">
                <a:solidFill>
                  <a:srgbClr val="FF9900"/>
                </a:solidFill>
              </a:rPr>
              <a:t>Управление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жизненным циклом заявки на всех этапах;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/>
            <a:r>
              <a:rPr lang="ru-RU" sz="1200" b="1" dirty="0" smtClean="0">
                <a:solidFill>
                  <a:srgbClr val="FF9900"/>
                </a:solidFill>
              </a:rPr>
              <a:t>Информирование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и </a:t>
            </a:r>
            <a:r>
              <a:rPr lang="ru-RU" sz="1200" b="1" dirty="0" smtClean="0">
                <a:solidFill>
                  <a:srgbClr val="FF9900"/>
                </a:solidFill>
              </a:rPr>
              <a:t>идентификация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заявителей; 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Ведение </a:t>
            </a:r>
            <a:r>
              <a:rPr lang="ru-RU" sz="1200" b="1" dirty="0">
                <a:solidFill>
                  <a:srgbClr val="FF9900"/>
                </a:solidFill>
              </a:rPr>
              <a:t>истории обращений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заявителей;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Формирование </a:t>
            </a:r>
            <a:r>
              <a:rPr lang="ru-RU" sz="1200" b="1" dirty="0">
                <a:solidFill>
                  <a:srgbClr val="FF9900"/>
                </a:solidFill>
              </a:rPr>
              <a:t>электронных комплектов </a:t>
            </a:r>
            <a:r>
              <a:rPr lang="ru-RU" sz="1200" b="1" dirty="0" smtClean="0">
                <a:solidFill>
                  <a:srgbClr val="FF9900"/>
                </a:solidFill>
              </a:rPr>
              <a:t>документов.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/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0247" y="1557306"/>
            <a:ext cx="678935" cy="850739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6687774" y="2391778"/>
            <a:ext cx="2447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Для Заказчика услуги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076" y="1557306"/>
            <a:ext cx="850739" cy="850739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5"/>
          <a:stretch/>
        </p:blipFill>
        <p:spPr>
          <a:xfrm>
            <a:off x="5468983" y="4102613"/>
            <a:ext cx="5691919" cy="26413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41294" y="245992"/>
            <a:ext cx="1227083" cy="50817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95785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326100"/>
            <a:ext cx="8136765" cy="917359"/>
          </a:xfrm>
        </p:spPr>
        <p:txBody>
          <a:bodyPr/>
          <a:lstStyle/>
          <a:p>
            <a:r>
              <a:rPr lang="ru-RU" dirty="0" smtClean="0"/>
              <a:t>АРМ РУКОВОДИТЕЛЯ</a:t>
            </a:r>
            <a:endParaRPr lang="ru-RU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8712199" y="1912000"/>
            <a:ext cx="3136901" cy="1313800"/>
          </a:xfrm>
          <a:prstGeom prst="round2Diag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2"/>
                </a:solidFill>
              </a:rPr>
              <a:t>Мониторинг КПЭ и ключевых вех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2"/>
                </a:solidFill>
              </a:rPr>
              <a:t>Контроль поручений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2"/>
                </a:solidFill>
              </a:rPr>
              <a:t>Ключевые события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444" y="176990"/>
            <a:ext cx="724555" cy="72471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930216" y="1263725"/>
            <a:ext cx="2918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mtClean="0">
                <a:solidFill>
                  <a:schemeClr val="bg2">
                    <a:lumMod val="50000"/>
                  </a:schemeClr>
                </a:solidFill>
              </a:rPr>
              <a:t>Мониторинг выполнения </a:t>
            </a:r>
            <a:r>
              <a:rPr lang="ru-RU" sz="1600" b="1">
                <a:solidFill>
                  <a:schemeClr val="bg2">
                    <a:lumMod val="50000"/>
                  </a:schemeClr>
                </a:solidFill>
              </a:rPr>
              <a:t>Указа </a:t>
            </a:r>
            <a:r>
              <a:rPr lang="ru-RU" sz="1600" b="1" smtClean="0">
                <a:solidFill>
                  <a:schemeClr val="bg2">
                    <a:lumMod val="50000"/>
                  </a:schemeClr>
                </a:solidFill>
              </a:rPr>
              <a:t>601 в субъекте </a:t>
            </a:r>
            <a:endParaRPr lang="ru-RU" sz="16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Фигура, имеющая форму буквы L 8"/>
          <p:cNvSpPr/>
          <p:nvPr/>
        </p:nvSpPr>
        <p:spPr>
          <a:xfrm rot="13500000">
            <a:off x="8745321" y="1479031"/>
            <a:ext cx="154160" cy="15416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arm-october201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5444" y="1105873"/>
            <a:ext cx="7360122" cy="550861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41294" y="245992"/>
            <a:ext cx="1227083" cy="50817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65740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6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8051" y="1696561"/>
            <a:ext cx="3046021" cy="3468241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399153" y="326100"/>
            <a:ext cx="8136765" cy="917359"/>
          </a:xfrm>
        </p:spPr>
        <p:txBody>
          <a:bodyPr/>
          <a:lstStyle/>
          <a:p>
            <a:r>
              <a:rPr lang="ru-RU" dirty="0"/>
              <a:t>ЕСП</a:t>
            </a:r>
            <a:r>
              <a:rPr lang="ru-RU" dirty="0" smtClean="0"/>
              <a:t>. АДРЕСНОЕ ОПОВЕЩЕНИЕ</a:t>
            </a:r>
            <a:endParaRPr lang="ru-RU" dirty="0"/>
          </a:p>
        </p:txBody>
      </p:sp>
      <p:sp>
        <p:nvSpPr>
          <p:cNvPr id="15" name="Текст 2"/>
          <p:cNvSpPr>
            <a:spLocks noGrp="1"/>
          </p:cNvSpPr>
          <p:nvPr>
            <p:ph type="body" sz="half" idx="2"/>
          </p:nvPr>
        </p:nvSpPr>
        <p:spPr>
          <a:xfrm>
            <a:off x="281210" y="1732368"/>
            <a:ext cx="4300105" cy="4686949"/>
          </a:xfrm>
        </p:spPr>
        <p:txBody>
          <a:bodyPr>
            <a:noAutofit/>
          </a:bodyPr>
          <a:lstStyle/>
          <a:p>
            <a:pPr marL="180000" indent="-1800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2"/>
              </a:buClr>
              <a:buSzPct val="150000"/>
              <a:buFont typeface="Arial" charset="0"/>
              <a:buChar char="•"/>
            </a:pPr>
            <a:r>
              <a:rPr lang="ru-RU" sz="1600" dirty="0" smtClean="0"/>
              <a:t>Организация </a:t>
            </a:r>
            <a:r>
              <a:rPr lang="ru-RU" sz="1600" dirty="0"/>
              <a:t>подтверждения учетных записей ЕСИА </a:t>
            </a:r>
            <a:r>
              <a:rPr lang="ru-RU" sz="1600" dirty="0" smtClean="0">
                <a:solidFill>
                  <a:schemeClr val="accent2"/>
                </a:solidFill>
              </a:rPr>
              <a:t>(</a:t>
            </a:r>
            <a:r>
              <a:rPr lang="ru-RU" sz="1600" dirty="0">
                <a:solidFill>
                  <a:schemeClr val="accent2"/>
                </a:solidFill>
              </a:rPr>
              <a:t>сейчас в ЕСИА много не подтвержденных записей</a:t>
            </a:r>
            <a:r>
              <a:rPr lang="ru-RU" sz="1600" dirty="0" smtClean="0">
                <a:solidFill>
                  <a:schemeClr val="accent2"/>
                </a:solidFill>
              </a:rPr>
              <a:t>)</a:t>
            </a:r>
          </a:p>
          <a:p>
            <a:pPr marL="180000" indent="-18000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chemeClr val="accent2"/>
              </a:buClr>
              <a:buSzPct val="150000"/>
              <a:buFont typeface="Arial" charset="0"/>
              <a:buChar char="•"/>
            </a:pPr>
            <a:r>
              <a:rPr lang="ru-RU" sz="1600" dirty="0"/>
              <a:t>Формирование </a:t>
            </a:r>
            <a:r>
              <a:rPr lang="ru-RU" sz="1600" dirty="0" smtClean="0"/>
              <a:t>различных персонализированных алгоритмов оповещения.</a:t>
            </a:r>
            <a:endParaRPr lang="ru-RU" sz="16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0236" y="4293767"/>
            <a:ext cx="2818463" cy="2166190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8930216" y="1453173"/>
            <a:ext cx="2918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2">
                    <a:lumMod val="50000"/>
                  </a:schemeClr>
                </a:solidFill>
              </a:rPr>
              <a:t>Выполнение Указа 601: </a:t>
            </a:r>
            <a:endParaRPr lang="ru-RU" sz="16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8712199" y="1848500"/>
            <a:ext cx="3136901" cy="1961499"/>
          </a:xfrm>
          <a:prstGeom prst="round2Diag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2"/>
                </a:solidFill>
              </a:rPr>
              <a:t>повышение </a:t>
            </a:r>
            <a:r>
              <a:rPr lang="ru-RU" sz="1600" dirty="0" smtClean="0">
                <a:solidFill>
                  <a:schemeClr val="accent2"/>
                </a:solidFill>
              </a:rPr>
              <a:t>удовлетворенности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2"/>
                </a:solidFill>
              </a:rPr>
              <a:t>больше </a:t>
            </a:r>
            <a:r>
              <a:rPr lang="ru-RU" sz="1600" dirty="0">
                <a:solidFill>
                  <a:schemeClr val="accent2"/>
                </a:solidFill>
              </a:rPr>
              <a:t>подтвержденных регистраций в </a:t>
            </a:r>
            <a:r>
              <a:rPr lang="ru-RU" sz="1600" dirty="0" smtClean="0">
                <a:solidFill>
                  <a:schemeClr val="accent2"/>
                </a:solidFill>
              </a:rPr>
              <a:t>ЕСИА</a:t>
            </a:r>
            <a:endParaRPr lang="ru-RU" sz="1600" dirty="0">
              <a:solidFill>
                <a:schemeClr val="accent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2"/>
                </a:solidFill>
              </a:rPr>
              <a:t>и</a:t>
            </a:r>
            <a:r>
              <a:rPr lang="ru-RU" sz="1600" dirty="0" smtClean="0">
                <a:solidFill>
                  <a:schemeClr val="accent2"/>
                </a:solidFill>
              </a:rPr>
              <a:t>мидж </a:t>
            </a:r>
            <a:r>
              <a:rPr lang="ru-RU" sz="1600" dirty="0" err="1">
                <a:solidFill>
                  <a:schemeClr val="accent2"/>
                </a:solidFill>
              </a:rPr>
              <a:t>госуслуг</a:t>
            </a:r>
            <a:r>
              <a:rPr lang="ru-RU" sz="1600" dirty="0">
                <a:solidFill>
                  <a:schemeClr val="accent2"/>
                </a:solidFill>
              </a:rPr>
              <a:t> и органов </a:t>
            </a:r>
            <a:r>
              <a:rPr lang="ru-RU" sz="1600" dirty="0" smtClean="0">
                <a:solidFill>
                  <a:schemeClr val="accent2"/>
                </a:solidFill>
              </a:rPr>
              <a:t>власти</a:t>
            </a:r>
            <a:endParaRPr lang="ru-RU" sz="1600" dirty="0">
              <a:solidFill>
                <a:schemeClr val="accent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0614" y="1243459"/>
            <a:ext cx="60908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2">
                    <a:lumMod val="50000"/>
                  </a:schemeClr>
                </a:solidFill>
              </a:rPr>
              <a:t>СОСТАВНОЕ КОМПЛЕКНОЕ АДРЕСНОЕ ОПОВЕЩЕНИЕ</a:t>
            </a:r>
          </a:p>
        </p:txBody>
      </p:sp>
      <p:sp>
        <p:nvSpPr>
          <p:cNvPr id="20" name="Фигура, имеющая форму буквы L 19"/>
          <p:cNvSpPr/>
          <p:nvPr/>
        </p:nvSpPr>
        <p:spPr>
          <a:xfrm rot="13500000">
            <a:off x="8745321" y="1574540"/>
            <a:ext cx="154160" cy="15416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884" y="160227"/>
            <a:ext cx="715716" cy="7157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41294" y="245992"/>
            <a:ext cx="1227083" cy="50817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88483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384300" y="326100"/>
            <a:ext cx="8136765" cy="917359"/>
          </a:xfrm>
        </p:spPr>
        <p:txBody>
          <a:bodyPr/>
          <a:lstStyle/>
          <a:p>
            <a:r>
              <a:rPr lang="ru-RU" dirty="0" smtClean="0"/>
              <a:t>ЕСП. НАЧИСЛЕНИЯ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979086" y="1479807"/>
            <a:ext cx="2918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2">
                    <a:lumMod val="50000"/>
                  </a:schemeClr>
                </a:solidFill>
              </a:rPr>
              <a:t>Выполнение Указа 601: </a:t>
            </a:r>
            <a:endParaRPr lang="ru-RU" sz="16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8761069" y="1875134"/>
            <a:ext cx="3136901" cy="2164206"/>
          </a:xfrm>
          <a:prstGeom prst="round2Diag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accent2"/>
                </a:solidFill>
              </a:rPr>
              <a:t>повышение </a:t>
            </a:r>
            <a:r>
              <a:rPr lang="ru-RU" sz="1600" dirty="0">
                <a:solidFill>
                  <a:schemeClr val="accent2"/>
                </a:solidFill>
              </a:rPr>
              <a:t>объема платежей (и комиссии</a:t>
            </a:r>
            <a:r>
              <a:rPr lang="ru-RU" sz="1600" dirty="0" smtClean="0">
                <a:solidFill>
                  <a:schemeClr val="accent2"/>
                </a:solidFill>
              </a:rPr>
              <a:t>)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accent2"/>
                </a:solidFill>
              </a:rPr>
              <a:t>платежи за детские сады, дополнительные образовательные услуги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accent2"/>
                </a:solidFill>
              </a:rPr>
              <a:t>повышение собираемости платежей</a:t>
            </a:r>
            <a:endParaRPr lang="ru-RU" sz="1600" dirty="0">
              <a:solidFill>
                <a:schemeClr val="accent2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9" y="183500"/>
            <a:ext cx="724054" cy="723900"/>
          </a:xfrm>
          <a:prstGeom prst="rect">
            <a:avLst/>
          </a:prstGeom>
        </p:spPr>
      </p:pic>
      <p:sp>
        <p:nvSpPr>
          <p:cNvPr id="14" name="Фигура, имеющая форму буквы L 13"/>
          <p:cNvSpPr/>
          <p:nvPr/>
        </p:nvSpPr>
        <p:spPr>
          <a:xfrm rot="13500000">
            <a:off x="8745321" y="1574540"/>
            <a:ext cx="154160" cy="15416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330184" y="4820506"/>
            <a:ext cx="1379385" cy="731567"/>
          </a:xfrm>
          <a:prstGeom prst="round2Diag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Платежный шлюз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943" y="1469830"/>
            <a:ext cx="743780" cy="931990"/>
          </a:xfrm>
          <a:prstGeom prst="rect">
            <a:avLst/>
          </a:prstGeom>
        </p:spPr>
      </p:pic>
      <p:cxnSp>
        <p:nvCxnSpPr>
          <p:cNvPr id="17" name="Прямая со стрелкой 16"/>
          <p:cNvCxnSpPr>
            <a:stCxn id="14" idx="3"/>
          </p:cNvCxnSpPr>
          <p:nvPr/>
        </p:nvCxnSpPr>
        <p:spPr>
          <a:xfrm flipV="1">
            <a:off x="2460878" y="1935825"/>
            <a:ext cx="982815" cy="3987"/>
          </a:xfrm>
          <a:prstGeom prst="straightConnector1">
            <a:avLst/>
          </a:prstGeom>
          <a:ln w="1905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063" y="1558102"/>
            <a:ext cx="1214815" cy="76342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5029" y="4922365"/>
            <a:ext cx="1310640" cy="93261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167212" y="4989403"/>
            <a:ext cx="1311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Оплатить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8049258" y="4429616"/>
            <a:ext cx="0" cy="390890"/>
          </a:xfrm>
          <a:prstGeom prst="straightConnector1">
            <a:avLst/>
          </a:prstGeom>
          <a:ln w="1905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7" idx="2"/>
          </p:cNvCxnSpPr>
          <p:nvPr/>
        </p:nvCxnSpPr>
        <p:spPr>
          <a:xfrm flipH="1" flipV="1">
            <a:off x="2325356" y="5186289"/>
            <a:ext cx="1004828" cy="1"/>
          </a:xfrm>
          <a:prstGeom prst="straightConnector1">
            <a:avLst/>
          </a:prstGeom>
          <a:ln w="1905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724" y="4604607"/>
            <a:ext cx="850739" cy="850739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75676" y="5455346"/>
            <a:ext cx="1249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Казначейство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59381" y="2355824"/>
            <a:ext cx="1249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Начисления</a:t>
            </a:r>
            <a:endParaRPr lang="ru-RU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95644" y="2355824"/>
            <a:ext cx="1249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Плательщик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 flipH="1">
            <a:off x="4769148" y="5186289"/>
            <a:ext cx="758275" cy="2"/>
          </a:xfrm>
          <a:prstGeom prst="straightConnector1">
            <a:avLst/>
          </a:prstGeom>
          <a:ln w="1905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097" y="1528546"/>
            <a:ext cx="2805815" cy="282364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</p:pic>
      <p:cxnSp>
        <p:nvCxnSpPr>
          <p:cNvPr id="187" name="Прямая со стрелкой 186"/>
          <p:cNvCxnSpPr/>
          <p:nvPr/>
        </p:nvCxnSpPr>
        <p:spPr>
          <a:xfrm flipV="1">
            <a:off x="4376216" y="1939812"/>
            <a:ext cx="982815" cy="3987"/>
          </a:xfrm>
          <a:prstGeom prst="straightConnector1">
            <a:avLst/>
          </a:prstGeom>
          <a:ln w="1905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8" name="Рисунок 18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9252" y="4701334"/>
            <a:ext cx="850739" cy="850739"/>
          </a:xfrm>
          <a:prstGeom prst="rect">
            <a:avLst/>
          </a:prstGeom>
        </p:spPr>
      </p:pic>
      <p:sp>
        <p:nvSpPr>
          <p:cNvPr id="189" name="TextBox 188"/>
          <p:cNvSpPr txBox="1"/>
          <p:nvPr/>
        </p:nvSpPr>
        <p:spPr>
          <a:xfrm>
            <a:off x="5247053" y="5552073"/>
            <a:ext cx="14490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Расчетный банк</a:t>
            </a:r>
          </a:p>
        </p:txBody>
      </p:sp>
      <p:cxnSp>
        <p:nvCxnSpPr>
          <p:cNvPr id="190" name="Прямая со стрелкой 189"/>
          <p:cNvCxnSpPr/>
          <p:nvPr/>
        </p:nvCxnSpPr>
        <p:spPr>
          <a:xfrm flipH="1">
            <a:off x="6341506" y="5186289"/>
            <a:ext cx="758275" cy="2"/>
          </a:xfrm>
          <a:prstGeom prst="straightConnector1">
            <a:avLst/>
          </a:prstGeom>
          <a:ln w="1905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41294" y="245992"/>
            <a:ext cx="1227083" cy="50817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49873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26100"/>
            <a:ext cx="8136765" cy="917359"/>
          </a:xfrm>
        </p:spPr>
        <p:txBody>
          <a:bodyPr/>
          <a:lstStyle/>
          <a:p>
            <a:r>
              <a:rPr lang="ru-RU" dirty="0" smtClean="0"/>
              <a:t>ЕСП. РЕЕСТР ЛИЧНЫХ ДЕЛ И ДОКУМЕНТОВ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930216" y="1453173"/>
            <a:ext cx="2918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2">
                    <a:lumMod val="50000"/>
                  </a:schemeClr>
                </a:solidFill>
              </a:rPr>
              <a:t>Выполнение Указа 601: </a:t>
            </a:r>
            <a:endParaRPr lang="ru-RU" sz="16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8712199" y="1848500"/>
            <a:ext cx="3136901" cy="2279000"/>
          </a:xfrm>
          <a:prstGeom prst="round2Diag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accent2"/>
                </a:solidFill>
              </a:rPr>
              <a:t>Только одно посещение для </a:t>
            </a:r>
            <a:r>
              <a:rPr lang="ru-RU" sz="1600" dirty="0">
                <a:solidFill>
                  <a:schemeClr val="accent2"/>
                </a:solidFill>
              </a:rPr>
              <a:t>получения результатов услуги  </a:t>
            </a:r>
            <a:r>
              <a:rPr lang="ru-RU" sz="1600" dirty="0" smtClean="0">
                <a:solidFill>
                  <a:schemeClr val="accent2"/>
                </a:solidFill>
              </a:rPr>
              <a:t>    повышение удовлетворенности</a:t>
            </a:r>
            <a:r>
              <a:rPr lang="ru-RU" sz="1600" dirty="0">
                <a:solidFill>
                  <a:schemeClr val="accent2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accent2"/>
              </a:solidFill>
            </a:endParaRPr>
          </a:p>
          <a:p>
            <a:r>
              <a:rPr lang="ru-RU" sz="1600" dirty="0">
                <a:solidFill>
                  <a:schemeClr val="accent2"/>
                </a:solidFill>
              </a:rPr>
              <a:t>Требуется доработать НПА на уровне Субъекта</a:t>
            </a:r>
          </a:p>
        </p:txBody>
      </p:sp>
      <p:sp>
        <p:nvSpPr>
          <p:cNvPr id="11" name="Фигура, имеющая форму буквы L 10"/>
          <p:cNvSpPr/>
          <p:nvPr/>
        </p:nvSpPr>
        <p:spPr>
          <a:xfrm rot="13500000">
            <a:off x="8745321" y="1574540"/>
            <a:ext cx="154160" cy="15416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700" y="183500"/>
            <a:ext cx="724055" cy="723900"/>
          </a:xfrm>
          <a:prstGeom prst="rect">
            <a:avLst/>
          </a:prstGeom>
        </p:spPr>
      </p:pic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943822" y="1243459"/>
            <a:ext cx="1126246" cy="632305"/>
          </a:xfrm>
          <a:prstGeom prst="round2Diag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Ранее оказанная услуга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4582617" y="1243459"/>
            <a:ext cx="1126246" cy="632305"/>
          </a:xfrm>
          <a:prstGeom prst="round2Diag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Ранее оказанная услуга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6221412" y="1243459"/>
            <a:ext cx="1126246" cy="632305"/>
          </a:xfrm>
          <a:prstGeom prst="round2Diag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Ранее оказанная услуга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Загнутый угол 16"/>
          <p:cNvSpPr/>
          <p:nvPr/>
        </p:nvSpPr>
        <p:spPr>
          <a:xfrm>
            <a:off x="3030607" y="2092231"/>
            <a:ext cx="682831" cy="81939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нутый угол 17"/>
          <p:cNvSpPr/>
          <p:nvPr/>
        </p:nvSpPr>
        <p:spPr>
          <a:xfrm>
            <a:off x="4517702" y="2092231"/>
            <a:ext cx="682831" cy="81939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Загнутый угол 18"/>
          <p:cNvSpPr/>
          <p:nvPr/>
        </p:nvSpPr>
        <p:spPr>
          <a:xfrm>
            <a:off x="4613411" y="2200464"/>
            <a:ext cx="682831" cy="81939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нутый угол 19"/>
          <p:cNvSpPr/>
          <p:nvPr/>
        </p:nvSpPr>
        <p:spPr>
          <a:xfrm>
            <a:off x="6334338" y="2092230"/>
            <a:ext cx="682831" cy="81939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Загнутый угол 20"/>
          <p:cNvSpPr/>
          <p:nvPr/>
        </p:nvSpPr>
        <p:spPr>
          <a:xfrm>
            <a:off x="4709120" y="2308697"/>
            <a:ext cx="682831" cy="81939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Загнутый угол 21"/>
          <p:cNvSpPr/>
          <p:nvPr/>
        </p:nvSpPr>
        <p:spPr>
          <a:xfrm>
            <a:off x="6443118" y="2200463"/>
            <a:ext cx="682831" cy="81939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2660066" y="2429973"/>
            <a:ext cx="15437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Копии документов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48570" y="2428163"/>
            <a:ext cx="15437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Копии документов</a:t>
            </a:r>
            <a:endParaRPr lang="ru-RU" sz="1000" dirty="0" smtClean="0">
              <a:solidFill>
                <a:schemeClr val="accent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29994" y="2428163"/>
            <a:ext cx="15437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Копии документов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4318880" y="3857506"/>
            <a:ext cx="1450782" cy="1234015"/>
            <a:chOff x="2341230" y="4108697"/>
            <a:chExt cx="1450782" cy="1234015"/>
          </a:xfrm>
        </p:grpSpPr>
        <p:sp>
          <p:nvSpPr>
            <p:cNvPr id="27" name="Цилиндр 26"/>
            <p:cNvSpPr/>
            <p:nvPr/>
          </p:nvSpPr>
          <p:spPr>
            <a:xfrm>
              <a:off x="2601799" y="4708931"/>
              <a:ext cx="940831" cy="286149"/>
            </a:xfrm>
            <a:prstGeom prst="can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Цилиндр 29"/>
            <p:cNvSpPr/>
            <p:nvPr/>
          </p:nvSpPr>
          <p:spPr>
            <a:xfrm>
              <a:off x="2601799" y="4432968"/>
              <a:ext cx="940831" cy="286149"/>
            </a:xfrm>
            <a:prstGeom prst="can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Цилиндр 30"/>
            <p:cNvSpPr/>
            <p:nvPr/>
          </p:nvSpPr>
          <p:spPr>
            <a:xfrm>
              <a:off x="2601799" y="4108697"/>
              <a:ext cx="940831" cy="286149"/>
            </a:xfrm>
            <a:prstGeom prst="can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9865" y="4325163"/>
              <a:ext cx="501866" cy="501758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32" name="TextBox 31"/>
            <p:cNvSpPr txBox="1"/>
            <p:nvPr/>
          </p:nvSpPr>
          <p:spPr>
            <a:xfrm>
              <a:off x="2341230" y="5034935"/>
              <a:ext cx="14507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РЛДД</a:t>
              </a:r>
            </a:p>
          </p:txBody>
        </p:sp>
      </p:grpSp>
      <p:cxnSp>
        <p:nvCxnSpPr>
          <p:cNvPr id="34" name="Прямая со стрелкой 33"/>
          <p:cNvCxnSpPr>
            <a:stCxn id="21" idx="2"/>
            <a:endCxn id="31" idx="1"/>
          </p:cNvCxnSpPr>
          <p:nvPr/>
        </p:nvCxnSpPr>
        <p:spPr>
          <a:xfrm flipH="1">
            <a:off x="5049865" y="3128094"/>
            <a:ext cx="671" cy="729412"/>
          </a:xfrm>
          <a:prstGeom prst="straightConnector1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ная линия уступом 36"/>
          <p:cNvCxnSpPr>
            <a:stCxn id="17" idx="2"/>
            <a:endCxn id="31" idx="2"/>
          </p:cNvCxnSpPr>
          <p:nvPr/>
        </p:nvCxnSpPr>
        <p:spPr>
          <a:xfrm rot="16200000" flipH="1">
            <a:off x="3431260" y="2852391"/>
            <a:ext cx="1088953" cy="1207426"/>
          </a:xfrm>
          <a:prstGeom prst="bentConnector2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>
            <a:stCxn id="22" idx="2"/>
            <a:endCxn id="31" idx="4"/>
          </p:cNvCxnSpPr>
          <p:nvPr/>
        </p:nvCxnSpPr>
        <p:spPr>
          <a:xfrm rot="5400000">
            <a:off x="5662047" y="2878093"/>
            <a:ext cx="980721" cy="1264254"/>
          </a:xfrm>
          <a:prstGeom prst="bentConnector2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с двумя скругленными противолежащими углами 39"/>
          <p:cNvSpPr/>
          <p:nvPr/>
        </p:nvSpPr>
        <p:spPr>
          <a:xfrm>
            <a:off x="4294034" y="5558531"/>
            <a:ext cx="1500474" cy="632305"/>
          </a:xfrm>
          <a:prstGeom prst="round2Diag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Оказание </a:t>
            </a:r>
            <a:r>
              <a:rPr lang="ru-RU" sz="1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целевой услуги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2" name="Прямая со стрелкой 41"/>
          <p:cNvCxnSpPr>
            <a:stCxn id="32" idx="2"/>
            <a:endCxn id="40" idx="3"/>
          </p:cNvCxnSpPr>
          <p:nvPr/>
        </p:nvCxnSpPr>
        <p:spPr>
          <a:xfrm>
            <a:off x="5044271" y="5091521"/>
            <a:ext cx="0" cy="467010"/>
          </a:xfrm>
          <a:prstGeom prst="straightConnector1">
            <a:avLst/>
          </a:prstGeom>
          <a:ln w="38100">
            <a:solidFill>
              <a:schemeClr val="accent2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Рисунок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270" y="5440208"/>
            <a:ext cx="791152" cy="868949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66" y="3495359"/>
            <a:ext cx="923527" cy="1157225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594551" y="4600814"/>
            <a:ext cx="1610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Заказчик услуги</a:t>
            </a:r>
          </a:p>
        </p:txBody>
      </p:sp>
      <p:cxnSp>
        <p:nvCxnSpPr>
          <p:cNvPr id="48" name="Прямая со стрелкой 47"/>
          <p:cNvCxnSpPr>
            <a:stCxn id="46" idx="2"/>
            <a:endCxn id="43" idx="0"/>
          </p:cNvCxnSpPr>
          <p:nvPr/>
        </p:nvCxnSpPr>
        <p:spPr>
          <a:xfrm flipH="1">
            <a:off x="1399846" y="4908591"/>
            <a:ext cx="1" cy="531617"/>
          </a:xfrm>
          <a:prstGeom prst="straightConnector1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43" idx="3"/>
            <a:endCxn id="40" idx="2"/>
          </p:cNvCxnSpPr>
          <p:nvPr/>
        </p:nvCxnSpPr>
        <p:spPr>
          <a:xfrm>
            <a:off x="1795422" y="5874683"/>
            <a:ext cx="2498612" cy="1"/>
          </a:xfrm>
          <a:prstGeom prst="straightConnector1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 rot="1516408">
            <a:off x="2223763" y="4776942"/>
            <a:ext cx="2150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Получение результата</a:t>
            </a:r>
          </a:p>
        </p:txBody>
      </p:sp>
      <p:cxnSp>
        <p:nvCxnSpPr>
          <p:cNvPr id="61" name="Прямая со стрелкой 60"/>
          <p:cNvCxnSpPr/>
          <p:nvPr/>
        </p:nvCxnSpPr>
        <p:spPr>
          <a:xfrm flipH="1" flipV="1">
            <a:off x="2026227" y="4457740"/>
            <a:ext cx="2261587" cy="1100791"/>
          </a:xfrm>
          <a:prstGeom prst="straightConnector1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009093" y="5593496"/>
            <a:ext cx="20430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Запрос на оказание услуги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145740" y="5079197"/>
            <a:ext cx="20430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Обращение за ранее </a:t>
            </a:r>
            <a:r>
              <a:rPr lang="ru-RU" sz="100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полученными документами</a:t>
            </a:r>
            <a:endParaRPr lang="ru-RU" sz="1000" dirty="0">
              <a:solidFill>
                <a:schemeClr val="accent2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1" name="Фигура, имеющая форму буквы L 40"/>
          <p:cNvSpPr/>
          <p:nvPr/>
        </p:nvSpPr>
        <p:spPr>
          <a:xfrm rot="13500000">
            <a:off x="9616542" y="2689071"/>
            <a:ext cx="154160" cy="154160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41294" y="245992"/>
            <a:ext cx="1227083" cy="50817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0525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000" dirty="0" smtClean="0">
            <a:solidFill>
              <a:schemeClr val="bg1">
                <a:lumMod val="95000"/>
              </a:schemeClr>
            </a:solidFill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5781</TotalTime>
  <Words>516</Words>
  <Application>Microsoft Office PowerPoint</Application>
  <PresentationFormat>Широкоэкранный</PresentationFormat>
  <Paragraphs>148</Paragraphs>
  <Slides>12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Roboto</vt:lpstr>
      <vt:lpstr>Verdana</vt:lpstr>
      <vt:lpstr>Тема Office</vt:lpstr>
      <vt:lpstr>1_Тема Office</vt:lpstr>
      <vt:lpstr>Презентация PowerPoint</vt:lpstr>
      <vt:lpstr>Презентация PowerPoint</vt:lpstr>
      <vt:lpstr>ЕДИНАЯ СЕРВИСНАЯ ПЛАТФОРМА (ЕСП) – КОМПЛЕКСНОЕ РЕШЕНИЕ ДЛЯ РИЭП</vt:lpstr>
      <vt:lpstr>ЕДИНАЯ СЕРВИСНАЯ ПЛАТФОРМА  НА УРОВНЕ РЕГИОНА</vt:lpstr>
      <vt:lpstr>АРМ Модуль оказания услуг</vt:lpstr>
      <vt:lpstr>АРМ РУКОВОДИТЕЛЯ</vt:lpstr>
      <vt:lpstr>ЕСП. АДРЕСНОЕ ОПОВЕЩЕНИЕ</vt:lpstr>
      <vt:lpstr>ЕСП. НАЧИСЛЕНИЯ</vt:lpstr>
      <vt:lpstr>ЕСП. РЕЕСТР ЛИЧНЫХ ДЕЛ И ДОКУМЕНТОВ</vt:lpstr>
      <vt:lpstr>ЕСП.СТАТИСТИКА</vt:lpstr>
      <vt:lpstr>ГОСЭКСПЕРТИЗА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Колмогорцев Юрий Владимирович</cp:lastModifiedBy>
  <cp:revision>174</cp:revision>
  <cp:lastPrinted>2017-12-20T06:46:11Z</cp:lastPrinted>
  <dcterms:created xsi:type="dcterms:W3CDTF">2017-11-21T12:26:02Z</dcterms:created>
  <dcterms:modified xsi:type="dcterms:W3CDTF">2018-01-22T11:52:36Z</dcterms:modified>
</cp:coreProperties>
</file>