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00" r:id="rId3"/>
    <p:sldId id="257" r:id="rId4"/>
    <p:sldId id="301" r:id="rId5"/>
    <p:sldId id="263" r:id="rId6"/>
    <p:sldId id="265" r:id="rId7"/>
    <p:sldId id="266" r:id="rId8"/>
    <p:sldId id="267" r:id="rId9"/>
    <p:sldId id="258" r:id="rId10"/>
    <p:sldId id="302" r:id="rId11"/>
    <p:sldId id="288" r:id="rId12"/>
    <p:sldId id="303" r:id="rId13"/>
    <p:sldId id="282" r:id="rId14"/>
    <p:sldId id="276" r:id="rId15"/>
    <p:sldId id="274" r:id="rId16"/>
    <p:sldId id="278" r:id="rId17"/>
    <p:sldId id="279" r:id="rId18"/>
    <p:sldId id="294" r:id="rId19"/>
    <p:sldId id="277" r:id="rId20"/>
    <p:sldId id="293" r:id="rId21"/>
    <p:sldId id="287" r:id="rId22"/>
    <p:sldId id="283" r:id="rId23"/>
    <p:sldId id="289" r:id="rId24"/>
    <p:sldId id="260" r:id="rId25"/>
    <p:sldId id="284" r:id="rId26"/>
    <p:sldId id="285" r:id="rId27"/>
    <p:sldId id="297" r:id="rId28"/>
    <p:sldId id="298" r:id="rId29"/>
    <p:sldId id="299" r:id="rId30"/>
    <p:sldId id="304" r:id="rId31"/>
    <p:sldId id="290" r:id="rId32"/>
    <p:sldId id="295" r:id="rId33"/>
    <p:sldId id="307" r:id="rId34"/>
    <p:sldId id="311" r:id="rId35"/>
    <p:sldId id="262" r:id="rId36"/>
    <p:sldId id="310" r:id="rId37"/>
    <p:sldId id="30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5632" autoAdjust="0"/>
  </p:normalViewPr>
  <p:slideViewPr>
    <p:cSldViewPr>
      <p:cViewPr varScale="1">
        <p:scale>
          <a:sx n="71" d="100"/>
          <a:sy n="71" d="100"/>
        </p:scale>
        <p:origin x="-2700" y="-9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CA6D4-9389-4B91-9F8F-49AAA005BB6F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F5CD3-FC68-409D-A4A9-AADD64EEF0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Вашему вниманию предлагается</a:t>
            </a:r>
            <a:r>
              <a:rPr lang="ru-RU" baseline="0" dirty="0" smtClean="0"/>
              <a:t> сообщение по теме создания современного корпоративного портала для сотрудников органов власти автономного округа.</a:t>
            </a:r>
          </a:p>
          <a:p>
            <a:r>
              <a:rPr lang="ru-RU" baseline="0" dirty="0" smtClean="0"/>
              <a:t>Его особенности и преимущества.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Тестовый проект отображается в общем</a:t>
            </a:r>
            <a:r>
              <a:rPr lang="ru-RU" baseline="0" dirty="0" smtClean="0"/>
              <a:t> списке групп</a:t>
            </a:r>
            <a:r>
              <a:rPr lang="en-US" baseline="0" dirty="0" smtClean="0"/>
              <a:t>/</a:t>
            </a:r>
            <a:r>
              <a:rPr lang="ru-RU" baseline="0" dirty="0" smtClean="0"/>
              <a:t>проектов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Рабочая группа по данному проекту</a:t>
            </a:r>
          </a:p>
          <a:p>
            <a:r>
              <a:rPr lang="ru-RU" dirty="0" smtClean="0"/>
              <a:t>Представлен общий список</a:t>
            </a:r>
          </a:p>
          <a:p>
            <a:r>
              <a:rPr lang="ru-RU" dirty="0" smtClean="0"/>
              <a:t>По</a:t>
            </a:r>
            <a:r>
              <a:rPr lang="ru-RU" baseline="0" dirty="0" smtClean="0"/>
              <a:t> ссылке – профиль каждого участника</a:t>
            </a:r>
          </a:p>
          <a:p>
            <a:r>
              <a:rPr lang="ru-RU" baseline="0" dirty="0" smtClean="0"/>
              <a:t>Возможность связать с участником по одному клику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Задачи могут отображать списком</a:t>
            </a:r>
          </a:p>
          <a:p>
            <a:r>
              <a:rPr lang="ru-RU" dirty="0" smtClean="0"/>
              <a:t>Есть фильтр по принципу</a:t>
            </a:r>
            <a:r>
              <a:rPr lang="ru-RU" baseline="0" dirty="0" smtClean="0"/>
              <a:t> – делаю – помогаю – наблюдаю - поручил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общих ресурсов – для каждой</a:t>
            </a:r>
            <a:r>
              <a:rPr lang="ru-RU" baseline="0" dirty="0" smtClean="0"/>
              <a:t> группы создается диск группы – файлы на котором доступны всем участникам группы.</a:t>
            </a:r>
          </a:p>
          <a:p>
            <a:r>
              <a:rPr lang="ru-RU" baseline="0" dirty="0" smtClean="0"/>
              <a:t>Есть </a:t>
            </a:r>
            <a:r>
              <a:rPr lang="ru-RU" b="1" baseline="0" dirty="0" err="1" smtClean="0"/>
              <a:t>версионность</a:t>
            </a:r>
            <a:r>
              <a:rPr lang="ru-RU" baseline="0" dirty="0" smtClean="0"/>
              <a:t> – можно создавать новые версии не удаляя старую</a:t>
            </a:r>
          </a:p>
          <a:p>
            <a:r>
              <a:rPr lang="ru-RU" b="1" baseline="0" dirty="0" smtClean="0"/>
              <a:t>История - </a:t>
            </a:r>
            <a:r>
              <a:rPr lang="ru-RU" baseline="0" dirty="0" smtClean="0"/>
              <a:t>можно посмотреть кто и когда менял файл</a:t>
            </a:r>
          </a:p>
          <a:p>
            <a:r>
              <a:rPr lang="ru-RU" b="1" baseline="0" dirty="0" smtClean="0"/>
              <a:t>Общий доступ </a:t>
            </a:r>
            <a:r>
              <a:rPr lang="ru-RU" baseline="0" dirty="0" smtClean="0"/>
              <a:t>– можно выдавать доступ к файлам и папкам сотрудникам и группам</a:t>
            </a:r>
          </a:p>
          <a:p>
            <a:r>
              <a:rPr lang="ru-RU" b="1" baseline="0" dirty="0" smtClean="0"/>
              <a:t>Публикация</a:t>
            </a:r>
            <a:r>
              <a:rPr lang="ru-RU" baseline="0" dirty="0" smtClean="0"/>
              <a:t> в Интернет – можно создать публичную ссылку, в том числе ограничить по времени или паролем.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Панель уведомлений</a:t>
            </a:r>
            <a:r>
              <a:rPr lang="en-US" dirty="0" smtClean="0"/>
              <a:t>/</a:t>
            </a:r>
            <a:r>
              <a:rPr lang="ru-RU" dirty="0" smtClean="0"/>
              <a:t>оповещений позволяет контролировать выполнение задач,</a:t>
            </a:r>
            <a:r>
              <a:rPr lang="ru-RU" baseline="0" dirty="0" smtClean="0"/>
              <a:t> в том числе в которых вы являетесь наблюдателем или соисполнителем.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 группы может быть свой календарь,</a:t>
            </a:r>
            <a:r>
              <a:rPr lang="ru-RU" baseline="0" dirty="0" smtClean="0"/>
              <a:t> который автоматически отображает встречи участников рабочей группы</a:t>
            </a:r>
          </a:p>
          <a:p>
            <a:r>
              <a:rPr lang="ru-RU" baseline="0" dirty="0" smtClean="0"/>
              <a:t>Календарь может быть подключен к календарю сотрудника, либо использоваться руководителем-секретарем рабочей группы для организации встреч.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Реализованы все стандартные функции календаря – перекрытие событий, доступность – занятость, управление доступа к календарю разных </a:t>
            </a:r>
            <a:r>
              <a:rPr lang="ru-RU" dirty="0" err="1" smtClean="0"/>
              <a:t>сотрудкников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исполнению задач группы могут формироваться отчеты: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Занятость по проектам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 на месяц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Отчет по эффективности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 за прошлый месяц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Ресурсный учёт по задачам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Ресурсный учёт по исполнителям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Обсуждения</a:t>
            </a:r>
            <a:r>
              <a:rPr lang="ru-RU" baseline="0" dirty="0" smtClean="0"/>
              <a:t> могут проходить в формате закрытого форума – участники форума это участники рабочей группы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Одно из представлений списка задач Диаграмма </a:t>
            </a:r>
            <a:r>
              <a:rPr lang="ru-RU" dirty="0" err="1" smtClean="0"/>
              <a:t>ганта</a:t>
            </a:r>
            <a:endParaRPr lang="ru-RU" dirty="0" smtClean="0"/>
          </a:p>
          <a:p>
            <a:r>
              <a:rPr lang="ru-RU" dirty="0" smtClean="0"/>
              <a:t>Позволяет визуально и в компактной форме представить задачи</a:t>
            </a:r>
            <a:r>
              <a:rPr lang="ru-RU" baseline="0" dirty="0" smtClean="0"/>
              <a:t> проекта и связи между задачами</a:t>
            </a:r>
          </a:p>
          <a:p>
            <a:r>
              <a:rPr lang="ru-RU" baseline="0" dirty="0" smtClean="0"/>
              <a:t>Цветовое кодирование позволяет быстро выделить просроченные и выполненные задачи.</a:t>
            </a:r>
          </a:p>
          <a:p>
            <a:r>
              <a:rPr lang="ru-RU" dirty="0" smtClean="0"/>
              <a:t>Еще одно представление – </a:t>
            </a:r>
            <a:r>
              <a:rPr lang="ru-RU" dirty="0" err="1" smtClean="0"/>
              <a:t>канбан</a:t>
            </a:r>
            <a:r>
              <a:rPr lang="ru-RU" dirty="0" smtClean="0"/>
              <a:t> доска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Сейчас в качестве основных инструментов государственного служащего органов государственной власти автономного округа служат три основные</a:t>
            </a:r>
            <a:r>
              <a:rPr lang="ru-RU" baseline="0" dirty="0" smtClean="0"/>
              <a:t> инструмента: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MS Outlook</a:t>
            </a:r>
            <a:endParaRPr lang="ru-RU" baseline="0" dirty="0" smtClean="0"/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СЭД Дело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Старый внутренний портал</a:t>
            </a:r>
          </a:p>
          <a:p>
            <a:endParaRPr lang="ru-RU" baseline="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Сервис корпоративной почты позволяет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пересылать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почтовые сообщения,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совместный доступ к календарям,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поддержкуа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мобильных устройств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веб-доступ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 электронного документооборота  работает на платформе СЭД Дело,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используется в качестве централизованного 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ранилища оцифрованных копий документов, работы с входящими и исходящими документами,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ведения картотеки поручений.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Старый внутренний портал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настоящее время: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является интерактивным, состоит из набора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html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файлов редактируемых вручную.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Используется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размещения 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правочной информации,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ормативно-правовых актов,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атериалов совещаний и заседаний.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предоставляет никаких сервисов – поиск,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персонализация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совместная работа.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Платформа «из коробки» предоставляет значительное количество возможностей:</a:t>
            </a:r>
          </a:p>
          <a:p>
            <a:r>
              <a:rPr lang="ru-RU" dirty="0" smtClean="0"/>
              <a:t>Учет</a:t>
            </a:r>
            <a:r>
              <a:rPr lang="ru-RU" baseline="0" dirty="0" smtClean="0"/>
              <a:t> рабочего времени</a:t>
            </a:r>
          </a:p>
          <a:p>
            <a:r>
              <a:rPr lang="ru-RU" baseline="0" dirty="0" smtClean="0"/>
              <a:t>Доступ с мобильных устройств</a:t>
            </a:r>
          </a:p>
          <a:p>
            <a:r>
              <a:rPr lang="ru-RU" baseline="0" dirty="0" smtClean="0"/>
              <a:t>Бизнес-процессы</a:t>
            </a:r>
          </a:p>
          <a:p>
            <a:r>
              <a:rPr lang="ru-RU" baseline="0" dirty="0" smtClean="0"/>
              <a:t>Голосовое общение</a:t>
            </a:r>
          </a:p>
          <a:p>
            <a:r>
              <a:rPr lang="ru-RU" baseline="0" dirty="0" smtClean="0"/>
              <a:t>Чат</a:t>
            </a:r>
          </a:p>
          <a:p>
            <a:r>
              <a:rPr lang="ru-RU" baseline="0" dirty="0" smtClean="0"/>
              <a:t>Диск</a:t>
            </a:r>
          </a:p>
          <a:p>
            <a:r>
              <a:rPr lang="ru-RU" baseline="0" dirty="0" smtClean="0"/>
              <a:t>календари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Мы прорабатываем возможность интеграции</a:t>
            </a:r>
          </a:p>
          <a:p>
            <a:r>
              <a:rPr lang="ru-RU" dirty="0" smtClean="0"/>
              <a:t>С Актив </a:t>
            </a:r>
            <a:r>
              <a:rPr lang="ru-RU" dirty="0" err="1" smtClean="0"/>
              <a:t>Директори</a:t>
            </a:r>
            <a:r>
              <a:rPr lang="ru-RU" dirty="0" smtClean="0"/>
              <a:t> – для использования единого пароля</a:t>
            </a:r>
          </a:p>
          <a:p>
            <a:r>
              <a:rPr lang="ru-RU" dirty="0" smtClean="0"/>
              <a:t>С корпоративным календарем</a:t>
            </a:r>
          </a:p>
          <a:p>
            <a:r>
              <a:rPr lang="ru-RU" dirty="0" smtClean="0"/>
              <a:t>Системой</a:t>
            </a:r>
            <a:r>
              <a:rPr lang="ru-RU" baseline="0" dirty="0" smtClean="0"/>
              <a:t> документооборота «Дело»</a:t>
            </a:r>
          </a:p>
          <a:p>
            <a:r>
              <a:rPr lang="ru-RU" baseline="0" dirty="0" smtClean="0"/>
              <a:t>Единым порталом органов власти </a:t>
            </a:r>
            <a:r>
              <a:rPr lang="en-US" baseline="0" dirty="0" smtClean="0"/>
              <a:t>admhmao.ru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Возможно реализация типовых</a:t>
            </a:r>
            <a:r>
              <a:rPr lang="ru-RU" baseline="0" dirty="0" smtClean="0"/>
              <a:t> бизнес-процессов так, чтобы порядок исполнения был заранее определен и исполнялся по утвержденному алгоритму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Бизнес-процесс может быть достаточно сложен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Мобильное приложение обеспечивает</a:t>
            </a:r>
            <a:r>
              <a:rPr lang="ru-RU" baseline="0" dirty="0" smtClean="0"/>
              <a:t> доступ к функциям внутреннего портала с мобильных устройств</a:t>
            </a:r>
          </a:p>
          <a:p>
            <a:r>
              <a:rPr lang="ru-RU" baseline="0" dirty="0" smtClean="0"/>
              <a:t>Работают уведомление </a:t>
            </a:r>
            <a:r>
              <a:rPr lang="en-US" baseline="0" dirty="0" smtClean="0"/>
              <a:t>PUSH</a:t>
            </a:r>
          </a:p>
          <a:p>
            <a:r>
              <a:rPr lang="ru-RU" baseline="0" dirty="0" smtClean="0"/>
              <a:t>Чат 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 установленном </a:t>
            </a:r>
            <a:r>
              <a:rPr lang="ru-RU" dirty="0" err="1" smtClean="0"/>
              <a:t>десктоп</a:t>
            </a:r>
            <a:r>
              <a:rPr lang="ru-RU" dirty="0" smtClean="0"/>
              <a:t> приложении облачный диск создается локально.</a:t>
            </a:r>
          </a:p>
          <a:p>
            <a:r>
              <a:rPr lang="ru-RU" dirty="0" smtClean="0"/>
              <a:t>Все работа продолжается даже когда</a:t>
            </a:r>
            <a:r>
              <a:rPr lang="ru-RU" baseline="0" dirty="0" smtClean="0"/>
              <a:t> окно портала не открыто.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 каждую задачу начинать и заканчивать </a:t>
            </a:r>
            <a:r>
              <a:rPr lang="ru-RU" dirty="0" err="1" smtClean="0"/>
              <a:t>кликая</a:t>
            </a:r>
            <a:r>
              <a:rPr lang="ru-RU" dirty="0" smtClean="0"/>
              <a:t> по задаче на портале то автоматически можно вести учет рабочего времени в разрезе задач группы.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«Живая лента»</a:t>
            </a:r>
            <a:r>
              <a:rPr lang="ru-RU" dirty="0" smtClean="0"/>
              <a:t> - единая лента всех обновлений в корпоративном портале. Из «Живой ленты» можно не только просматривать события в компании, но и активно работать с порталом. Можно «</a:t>
            </a:r>
            <a:r>
              <a:rPr lang="ru-RU" dirty="0" err="1" smtClean="0"/>
              <a:t>лайкать</a:t>
            </a:r>
            <a:r>
              <a:rPr lang="ru-RU" dirty="0" smtClean="0"/>
              <a:t>» все события в ленте и комментировать их, работать с задачами, просматривать фотоальбомы, прямо из «Живой ленты» отправлять сообщения коллегам и вкладывать в них свои файлы. «Живую ленту» также можно читать с мобильных устройств, всегда оставаясь на связи.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файловый сервер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Нет </a:t>
            </a:r>
            <a:r>
              <a:rPr lang="ru-RU" sz="1200" dirty="0" err="1" smtClean="0">
                <a:latin typeface="+mn-lt"/>
                <a:ea typeface="Calibri"/>
                <a:cs typeface="Times New Roman"/>
              </a:rPr>
              <a:t>версионности</a:t>
            </a:r>
            <a:endParaRPr lang="ru-RU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Нет механизмов коллективной работы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Сложности при обсуждении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Электронная почта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Невозможно сделать права доступа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В силу отсутствия других инструментов электронная почта используется для обмена файлами сотрудников ИОГВ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Много лишних писем при большом количестве участников обсуждения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Особенности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Многочисленные пересылки версий документов через почту, файл-сервер, </a:t>
            </a:r>
            <a:r>
              <a:rPr lang="ru-RU" sz="1200" dirty="0" err="1" smtClean="0">
                <a:latin typeface="+mn-lt"/>
                <a:ea typeface="Calibri"/>
                <a:cs typeface="Times New Roman"/>
              </a:rPr>
              <a:t>скайп</a:t>
            </a:r>
            <a:r>
              <a:rPr lang="ru-RU" sz="1200" dirty="0" smtClean="0">
                <a:latin typeface="+mn-lt"/>
                <a:ea typeface="Calibri"/>
                <a:cs typeface="Times New Roman"/>
              </a:rPr>
              <a:t>, </a:t>
            </a:r>
            <a:r>
              <a:rPr lang="ru-RU" sz="1200" dirty="0" err="1" smtClean="0">
                <a:latin typeface="+mn-lt"/>
                <a:ea typeface="Calibri"/>
                <a:cs typeface="Times New Roman"/>
              </a:rPr>
              <a:t>мессенджеры</a:t>
            </a:r>
            <a:endParaRPr lang="ru-RU" sz="1200" dirty="0" smtClean="0">
              <a:latin typeface="+mn-lt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Сложно обсуждать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Много копий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Не предназначена для пересылки и совместной работы с документами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200" dirty="0" smtClean="0">
                <a:latin typeface="+mn-lt"/>
                <a:ea typeface="Calibri"/>
                <a:cs typeface="Times New Roman"/>
              </a:rPr>
              <a:t>Нет социализации</a:t>
            </a:r>
          </a:p>
          <a:p>
            <a:pPr indent="266700">
              <a:buFont typeface="Arial" pitchFamily="34" charset="0"/>
              <a:buChar char="•"/>
            </a:pP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Списки контактов в ИС (Дело, </a:t>
            </a:r>
            <a:r>
              <a:rPr lang="en-US" dirty="0" smtClean="0"/>
              <a:t>admhmao.ru</a:t>
            </a:r>
            <a:r>
              <a:rPr lang="ru-RU" dirty="0" smtClean="0"/>
              <a:t>,</a:t>
            </a:r>
            <a:r>
              <a:rPr lang="ru-RU" baseline="0" dirty="0" smtClean="0"/>
              <a:t> </a:t>
            </a:r>
            <a:r>
              <a:rPr lang="en-US" baseline="0" dirty="0" smtClean="0"/>
              <a:t>outlook</a:t>
            </a:r>
            <a:r>
              <a:rPr lang="ru-RU" dirty="0" smtClean="0"/>
              <a:t>) не синхронизированы.</a:t>
            </a:r>
          </a:p>
          <a:p>
            <a:r>
              <a:rPr lang="ru-RU" dirty="0" smtClean="0"/>
              <a:t>На</a:t>
            </a:r>
            <a:r>
              <a:rPr lang="ru-RU" baseline="0" dirty="0" smtClean="0"/>
              <a:t> едином портале есть </a:t>
            </a:r>
            <a:r>
              <a:rPr lang="ru-RU" baseline="0" dirty="0" err="1" smtClean="0"/>
              <a:t>емейлы</a:t>
            </a:r>
            <a:r>
              <a:rPr lang="ru-RU" baseline="0" dirty="0" smtClean="0"/>
              <a:t>, рабочие телефоны сотрудников ИОГВ.</a:t>
            </a:r>
          </a:p>
          <a:p>
            <a:r>
              <a:rPr lang="ru-RU" baseline="0" dirty="0" smtClean="0"/>
              <a:t>Но нет служебных сотовых, внутренних телефонных номеров.</a:t>
            </a:r>
          </a:p>
          <a:p>
            <a:r>
              <a:rPr lang="ru-RU" baseline="0" dirty="0" smtClean="0"/>
              <a:t>Также нет в одном месте – сотрудников муниципальных образований, </a:t>
            </a:r>
            <a:r>
              <a:rPr lang="ru-RU" baseline="0" dirty="0" err="1" smtClean="0"/>
              <a:t>подведов</a:t>
            </a:r>
            <a:r>
              <a:rPr lang="ru-RU" baseline="0" dirty="0" smtClean="0"/>
              <a:t>, федеральных ИОГВ расположенных в автономном округе.</a:t>
            </a:r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Сейчас задачи поступают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Через </a:t>
            </a:r>
            <a:r>
              <a:rPr lang="ru-RU" dirty="0" err="1" smtClean="0"/>
              <a:t>емейл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Протокол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поручения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Официальное письмо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err="1" smtClean="0"/>
              <a:t>Мессенджеры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Телефон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Смс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Управление задачами должно быть централизовано на одной платформе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взаимодействия используются </a:t>
            </a:r>
            <a:r>
              <a:rPr lang="ru-RU" dirty="0" err="1" smtClean="0"/>
              <a:t>мессенджеры</a:t>
            </a:r>
            <a:r>
              <a:rPr lang="ru-RU" dirty="0" smtClean="0"/>
              <a:t> </a:t>
            </a:r>
            <a:r>
              <a:rPr lang="ru-RU" dirty="0" err="1" smtClean="0"/>
              <a:t>телеграм</a:t>
            </a:r>
            <a:r>
              <a:rPr lang="ru-RU" dirty="0" smtClean="0"/>
              <a:t>,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вайбер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ватсапп</a:t>
            </a:r>
            <a:r>
              <a:rPr lang="ru-RU" baseline="0" dirty="0" smtClean="0"/>
              <a:t> а также </a:t>
            </a:r>
            <a:r>
              <a:rPr lang="ru-RU" baseline="0" dirty="0" err="1" smtClean="0"/>
              <a:t>мессенджеры</a:t>
            </a:r>
            <a:r>
              <a:rPr lang="ru-RU" baseline="0" dirty="0" smtClean="0"/>
              <a:t> социальных сетей</a:t>
            </a:r>
          </a:p>
          <a:p>
            <a:r>
              <a:rPr lang="ru-RU" baseline="0" dirty="0" smtClean="0"/>
              <a:t>Проблема – много точек входа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В существующих</a:t>
            </a:r>
            <a:r>
              <a:rPr lang="ru-RU" baseline="0" dirty="0" smtClean="0"/>
              <a:t> информационных системах (Дело, </a:t>
            </a:r>
            <a:r>
              <a:rPr lang="en-US" baseline="0" dirty="0" smtClean="0"/>
              <a:t>Outlook</a:t>
            </a:r>
            <a:r>
              <a:rPr lang="ru-RU" baseline="0" dirty="0" smtClean="0"/>
              <a:t>, внутренний портал) не реализованы формализованные бизнес-процессы управления задачами и другие указанные ранее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Решение всех перечисленных</a:t>
            </a:r>
            <a:r>
              <a:rPr lang="ru-RU" baseline="0" dirty="0" smtClean="0"/>
              <a:t> проблем является внедрение современного корпоративного портала.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Битрикс24 это: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130 000+  Клиентов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Более 10 000 партнеров в 450 городах России и странах бывшего СССР внедряют продукты «1С-Битрикс».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Более 100 000 клиентов используют продукты компании для управления своими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веб-проектами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Программные продукты «1С-Битрикс» - профессиональная система для управления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веб-проектами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«1С-Битрикс: Управление сайтом» и «Битрикс24» - полный комплект инструментов для организации совместной работы компании (облачный сервис и коробочная версия).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взаимодействия</a:t>
            </a:r>
            <a:r>
              <a:rPr lang="ru-RU" baseline="0" dirty="0" smtClean="0"/>
              <a:t> рабочей группы в рамках Корпоративного портала для решения задачи организации Чемпионата мира по пляжному волейболу в городе Ханты-Мансийске в зимний период.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F5CD3-FC68-409D-A4A9-AADD64EEF09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Корпоративный портал органов власти</a:t>
            </a:r>
            <a:br>
              <a:rPr lang="ru-RU" dirty="0" smtClean="0"/>
            </a:br>
            <a:r>
              <a:rPr lang="ru-RU" dirty="0" smtClean="0"/>
              <a:t>автономного округа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Огородников И.Н., АУ Югорский НИИ информационных технологий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Решение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2675953" cy="194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484784"/>
            <a:ext cx="25202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102" y="3581392"/>
            <a:ext cx="2624138" cy="193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7239" y="1484784"/>
            <a:ext cx="2724150" cy="197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1757" y="3573016"/>
            <a:ext cx="2426765" cy="193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81389" y="3581400"/>
            <a:ext cx="2660998" cy="1933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lang="ru-RU" dirty="0" smtClean="0"/>
              <a:t>Корпоративный портал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 работы с проектом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st3.depositphotos.com/5960950/13783/v/450/depositphotos_137839112-stock-illustration-beach-volleyball-sport-game-funny.jpg"/>
          <p:cNvPicPr>
            <a:picLocks noChangeAspect="1" noChangeArrowheads="1"/>
          </p:cNvPicPr>
          <p:nvPr/>
        </p:nvPicPr>
        <p:blipFill>
          <a:blip r:embed="rId3" cstate="print"/>
          <a:srcRect b="26081"/>
          <a:stretch>
            <a:fillRect/>
          </a:stretch>
        </p:blipFill>
        <p:spPr bwMode="auto">
          <a:xfrm>
            <a:off x="5364088" y="3140968"/>
            <a:ext cx="3469886" cy="25649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379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Организация чемпионата мира по пляжному волейболу в зимний период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err="1" smtClean="0"/>
              <a:t>Ханты-мансийске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32037"/>
            <a:ext cx="8229600" cy="4525963"/>
          </a:xfrm>
        </p:spPr>
        <p:txBody>
          <a:bodyPr/>
          <a:lstStyle/>
          <a:p>
            <a:r>
              <a:rPr lang="ru-RU" dirty="0" smtClean="0"/>
              <a:t>Исполняется в рамках поручения губернатора</a:t>
            </a:r>
          </a:p>
          <a:p>
            <a:r>
              <a:rPr lang="ru-RU" dirty="0" smtClean="0"/>
              <a:t>100 человек </a:t>
            </a:r>
          </a:p>
          <a:p>
            <a:r>
              <a:rPr lang="ru-RU" dirty="0" smtClean="0"/>
              <a:t>10 департаментов</a:t>
            </a:r>
          </a:p>
          <a:p>
            <a:r>
              <a:rPr lang="ru-RU" dirty="0" smtClean="0"/>
              <a:t>6 месяцев подготовки</a:t>
            </a:r>
          </a:p>
          <a:p>
            <a:r>
              <a:rPr lang="ru-RU" dirty="0" smtClean="0"/>
              <a:t>Задействовано 5 субподрядчиков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dirty="0" smtClean="0"/>
              <a:t>Группы</a:t>
            </a:r>
            <a:r>
              <a:rPr lang="en-US" dirty="0" smtClean="0"/>
              <a:t>/</a:t>
            </a:r>
            <a:r>
              <a:rPr lang="ru-RU" dirty="0" smtClean="0"/>
              <a:t>проекты</a:t>
            </a:r>
            <a:endParaRPr lang="ru-RU" dirty="0"/>
          </a:p>
        </p:txBody>
      </p:sp>
      <p:pic>
        <p:nvPicPr>
          <p:cNvPr id="348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4611"/>
            <a:ext cx="9144000" cy="595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707904" y="4149080"/>
            <a:ext cx="3024336" cy="208823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-243408"/>
            <a:ext cx="8229600" cy="1143000"/>
          </a:xfrm>
        </p:spPr>
        <p:txBody>
          <a:bodyPr/>
          <a:lstStyle/>
          <a:p>
            <a:r>
              <a:rPr lang="ru-RU" dirty="0" smtClean="0"/>
              <a:t>Рабочая группа проекта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04501"/>
            <a:ext cx="6840760" cy="605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530" t="14969" r="1288" b="1452"/>
          <a:stretch>
            <a:fillRect/>
          </a:stretch>
        </p:blipFill>
        <p:spPr bwMode="auto">
          <a:xfrm>
            <a:off x="1" y="637778"/>
            <a:ext cx="9144000" cy="622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Совместная работа с файлами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86460"/>
            <a:ext cx="8231952" cy="577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Уведомления/оповещения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284" y="1772816"/>
            <a:ext cx="2962672" cy="432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4" cstate="print"/>
          <a:srcRect l="80558" t="13418" r="4556" b="58562"/>
          <a:stretch>
            <a:fillRect/>
          </a:stretch>
        </p:blipFill>
        <p:spPr bwMode="auto">
          <a:xfrm>
            <a:off x="4235963" y="1772816"/>
            <a:ext cx="408045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dirty="0" smtClean="0"/>
              <a:t>календарь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5216" t="14951" r="15216" b="3908"/>
          <a:stretch>
            <a:fillRect/>
          </a:stretch>
        </p:blipFill>
        <p:spPr bwMode="auto">
          <a:xfrm>
            <a:off x="755576" y="1099389"/>
            <a:ext cx="7452320" cy="575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Планирование совместных событий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89" y="1162050"/>
            <a:ext cx="822007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Отчеты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26567"/>
            <a:ext cx="9144000" cy="56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0" y="3068960"/>
            <a:ext cx="2123728" cy="378904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0264"/>
            <a:ext cx="8229600" cy="1143000"/>
          </a:xfrm>
        </p:spPr>
        <p:txBody>
          <a:bodyPr/>
          <a:lstStyle/>
          <a:p>
            <a:r>
              <a:rPr lang="ru-RU" dirty="0" smtClean="0"/>
              <a:t>Обсуждения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84638"/>
          <a:stretch>
            <a:fillRect/>
          </a:stretch>
        </p:blipFill>
        <p:spPr bwMode="auto">
          <a:xfrm>
            <a:off x="39987" y="908720"/>
            <a:ext cx="910401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11250" t="7143" b="1429"/>
          <a:stretch>
            <a:fillRect/>
          </a:stretch>
        </p:blipFill>
        <p:spPr bwMode="auto">
          <a:xfrm>
            <a:off x="899592" y="1772816"/>
            <a:ext cx="79528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778098"/>
          </a:xfrm>
        </p:spPr>
        <p:txBody>
          <a:bodyPr/>
          <a:lstStyle/>
          <a:p>
            <a:pPr algn="ctr"/>
            <a:r>
              <a:rPr lang="ru-RU" dirty="0" smtClean="0"/>
              <a:t>ДИАГРАММА ГАНТА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b="66962"/>
          <a:stretch>
            <a:fillRect/>
          </a:stretch>
        </p:blipFill>
        <p:spPr bwMode="auto">
          <a:xfrm>
            <a:off x="179512" y="874422"/>
            <a:ext cx="8748463" cy="197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 l="10032" t="8820" r="3738" b="11801"/>
          <a:stretch>
            <a:fillRect/>
          </a:stretch>
        </p:blipFill>
        <p:spPr bwMode="auto">
          <a:xfrm>
            <a:off x="179512" y="2839126"/>
            <a:ext cx="8712968" cy="354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548680"/>
            <a:ext cx="801123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Возможности платформы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Интеграция с внешними системами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027" y="1656433"/>
            <a:ext cx="7107773" cy="4077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00" y="260648"/>
            <a:ext cx="7467600" cy="6529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Разработка бизнес-процессов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 l="19280"/>
          <a:stretch>
            <a:fillRect/>
          </a:stretch>
        </p:blipFill>
        <p:spPr bwMode="auto">
          <a:xfrm>
            <a:off x="576064" y="970322"/>
            <a:ext cx="8028384" cy="588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00" y="260648"/>
            <a:ext cx="7467600" cy="6529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Разработка бизнес-процессов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69634" name="Picture 2" descr="https://kosas.ru/images/vozmojnosti/bizpos_3.jpg"/>
          <p:cNvPicPr>
            <a:picLocks noChangeAspect="1" noChangeArrowheads="1"/>
          </p:cNvPicPr>
          <p:nvPr/>
        </p:nvPicPr>
        <p:blipFill>
          <a:blip r:embed="rId3" cstate="print"/>
          <a:srcRect l="19318" r="28308" b="37299"/>
          <a:stretch>
            <a:fillRect/>
          </a:stretch>
        </p:blipFill>
        <p:spPr bwMode="auto">
          <a:xfrm>
            <a:off x="-5245" y="1556792"/>
            <a:ext cx="9113749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25450" y="329977"/>
            <a:ext cx="5822950" cy="158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600" dirty="0">
                <a:ea typeface="Verdana" pitchFamily="34" charset="0"/>
                <a:cs typeface="Calibri" pitchFamily="34" charset="0"/>
              </a:rPr>
              <a:t>Мобильное </a:t>
            </a:r>
            <a:r>
              <a:rPr lang="ru-RU" sz="3600" dirty="0" smtClean="0">
                <a:ea typeface="Verdana" pitchFamily="34" charset="0"/>
                <a:cs typeface="Calibri" pitchFamily="34" charset="0"/>
              </a:rPr>
              <a:t>приложение</a:t>
            </a:r>
          </a:p>
        </p:txBody>
      </p:sp>
      <p:pic>
        <p:nvPicPr>
          <p:cNvPr id="70658" name="Picture 2" descr="&amp;Kcy;&amp;acy;&amp;rcy;&amp;tcy;&amp;icy;&amp;ncy;&amp;kcy;&amp;icy; &amp;pcy;&amp;ocy; &amp;zcy;&amp;acy;&amp;pcy;&amp;rcy;&amp;ocy;&amp;scy;&amp;ucy; &amp;bcy;&amp;icy;&amp;tcy;&amp;rcy;&amp;icy;&amp;kcy;&amp;scy;24 &amp;mcy;&amp;ocy;&amp;bcy;&amp;icy;&amp;lcy;&amp;softcy;&amp;ncy;&amp;ocy;&amp;iecy; &amp;pcy;&amp;rcy;&amp;icy;&amp;lcy;&amp;o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484" y="1916833"/>
            <a:ext cx="8584988" cy="4824536"/>
          </a:xfrm>
          <a:prstGeom prst="rect">
            <a:avLst/>
          </a:prstGeom>
          <a:noFill/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/>
          <a:srcRect t="52487"/>
          <a:stretch>
            <a:fillRect/>
          </a:stretch>
        </p:blipFill>
        <p:spPr bwMode="auto">
          <a:xfrm>
            <a:off x="5796136" y="476672"/>
            <a:ext cx="3115559" cy="110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25450" y="329977"/>
            <a:ext cx="58229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dirty="0" smtClean="0">
                <a:ea typeface="Verdana" pitchFamily="34" charset="0"/>
                <a:cs typeface="Calibri" pitchFamily="34" charset="0"/>
              </a:rPr>
              <a:t>Desktop-</a:t>
            </a:r>
            <a:r>
              <a:rPr lang="ru-RU" sz="3600" dirty="0" smtClean="0">
                <a:ea typeface="Verdana" pitchFamily="34" charset="0"/>
                <a:cs typeface="Calibri" pitchFamily="34" charset="0"/>
              </a:rPr>
              <a:t>клиент</a:t>
            </a:r>
            <a:endParaRPr lang="en-US" sz="3600" dirty="0">
              <a:ea typeface="Verdana" pitchFamily="34" charset="0"/>
              <a:cs typeface="Calibri" pitchFamily="34" charset="0"/>
            </a:endParaRPr>
          </a:p>
        </p:txBody>
      </p:sp>
      <p:pic>
        <p:nvPicPr>
          <p:cNvPr id="71682" name="Picture 2" descr="&amp;Kcy;&amp;acy;&amp;rcy;&amp;tcy;&amp;icy;&amp;ncy;&amp;kcy;&amp;icy; &amp;pcy;&amp;ocy; &amp;zcy;&amp;acy;&amp;pcy;&amp;rcy;&amp;ocy;&amp;scy;&amp;ucy; &amp;bcy;&amp;icy;&amp;tcy;&amp;rcy;&amp;icy;&amp;kcy;&amp;scy;24 desktop &amp;kcy;&amp;lcy;&amp;icy;&amp;iecy;&amp;ncy;&amp;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2560" y="2780928"/>
            <a:ext cx="7915275" cy="4448175"/>
          </a:xfrm>
          <a:prstGeom prst="rect">
            <a:avLst/>
          </a:prstGeom>
          <a:noFill/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/>
          <a:srcRect b="53688"/>
          <a:stretch>
            <a:fillRect/>
          </a:stretch>
        </p:blipFill>
        <p:spPr bwMode="auto">
          <a:xfrm>
            <a:off x="6028441" y="0"/>
            <a:ext cx="311555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16832"/>
            <a:ext cx="9228956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Существующее ПО общего пользования</a:t>
            </a:r>
            <a:endParaRPr lang="ru-RU" dirty="0"/>
          </a:p>
        </p:txBody>
      </p:sp>
      <p:pic>
        <p:nvPicPr>
          <p:cNvPr id="4" name="Picture 3" descr="C:\Users\MGfly\Downloads\port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-4130"/>
          <a:stretch>
            <a:fillRect/>
          </a:stretch>
        </p:blipFill>
        <p:spPr bwMode="auto">
          <a:xfrm>
            <a:off x="5292080" y="1124744"/>
            <a:ext cx="3704793" cy="20162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24744"/>
            <a:ext cx="52200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Старый внутренний портал:</a:t>
            </a:r>
          </a:p>
          <a:p>
            <a:pPr indent="62388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Справочная информация</a:t>
            </a:r>
          </a:p>
          <a:p>
            <a:pPr indent="62388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Нормативно-правовые акты</a:t>
            </a:r>
          </a:p>
          <a:p>
            <a:pPr indent="62388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  <a:cs typeface="+mn-cs"/>
              </a:rPr>
              <a:t>Материалы совещаний и заседаний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200" dirty="0" smtClean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200" dirty="0">
              <a:latin typeface="+mj-lt"/>
              <a:cs typeface="+mn-cs"/>
            </a:endParaRPr>
          </a:p>
        </p:txBody>
      </p:sp>
      <p:pic>
        <p:nvPicPr>
          <p:cNvPr id="54274" name="Picture 2" descr="https://www.kasper.by/uploads/articles_img/14556985597328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2541518" cy="1676029"/>
          </a:xfrm>
          <a:prstGeom prst="rect">
            <a:avLst/>
          </a:prstGeom>
          <a:noFill/>
        </p:spPr>
      </p:pic>
      <p:pic>
        <p:nvPicPr>
          <p:cNvPr id="54276" name="Picture 4" descr="http://www.cosmos2.ru/Uploads/1e1f9997-b320-4d6c-9e0a-7570b39db41fDEL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725144"/>
            <a:ext cx="1905000" cy="1905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3212976"/>
            <a:ext cx="6372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Корпоративная почта: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пересылка почтовых сообщений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совместный доступ к календарям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поддержка мобильных устройств и </a:t>
            </a:r>
            <a:r>
              <a:rPr lang="ru-RU" sz="2200" dirty="0" err="1" smtClean="0">
                <a:latin typeface="+mj-lt"/>
              </a:rPr>
              <a:t>веб-доступ</a:t>
            </a:r>
            <a:endParaRPr lang="ru-RU" sz="2200" dirty="0">
              <a:latin typeface="+mj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941168"/>
            <a:ext cx="61561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СЭД Дело: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  <a:cs typeface="+mn-cs"/>
              </a:rPr>
              <a:t>Хранилище оцифрованных копий документов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  <a:cs typeface="+mn-cs"/>
              </a:rPr>
              <a:t>Входящие и исходящие документы</a:t>
            </a: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200" dirty="0" smtClean="0">
                <a:latin typeface="+mj-lt"/>
              </a:rPr>
              <a:t>Картотека поручений</a:t>
            </a:r>
            <a:endParaRPr lang="ru-RU" sz="2200" dirty="0" smtClean="0">
              <a:latin typeface="+mj-lt"/>
              <a:cs typeface="+mn-cs"/>
            </a:endParaRPr>
          </a:p>
          <a:p>
            <a:pPr indent="361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200" dirty="0" smtClean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200" dirty="0">
              <a:latin typeface="+mj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еще можно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67600" cy="724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Учет рабочего времени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27EB5F-4694-467B-B20D-874B625B7878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7467600" cy="44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Социальная сеть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29177"/>
            <a:ext cx="8856984" cy="5528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ru-RU" dirty="0" smtClean="0"/>
              <a:t>Что есть сейчас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084481"/>
          <a:ext cx="8640960" cy="5054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718892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/>
                </a:tc>
              </a:tr>
              <a:tr h="9219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Заведено учетных записей пользователей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1300</a:t>
                      </a:r>
                    </a:p>
                    <a:p>
                      <a:endParaRPr lang="ru-RU" sz="2600" dirty="0"/>
                    </a:p>
                  </a:txBody>
                  <a:tcPr/>
                </a:tc>
              </a:tr>
              <a:tr h="7989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Подключено</a:t>
                      </a: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ru-RU" sz="2800" dirty="0" smtClean="0"/>
                        <a:t> ИОГВ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31</a:t>
                      </a:r>
                    </a:p>
                    <a:p>
                      <a:endParaRPr lang="ru-RU" sz="2600" dirty="0"/>
                    </a:p>
                  </a:txBody>
                  <a:tcPr/>
                </a:tc>
              </a:tr>
              <a:tr h="1198407">
                <a:tc>
                  <a:txBody>
                    <a:bodyPr/>
                    <a:lstStyle/>
                    <a:p>
                      <a:r>
                        <a:rPr lang="ru-RU" sz="2600" dirty="0" smtClean="0"/>
                        <a:t>Подключено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ru-RU" sz="2600" dirty="0" smtClean="0"/>
                        <a:t> подведомственных организаций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dirty="0" smtClean="0"/>
                        <a:t>10</a:t>
                      </a:r>
                      <a:endParaRPr lang="ru-RU" sz="2600" dirty="0"/>
                    </a:p>
                  </a:txBody>
                  <a:tcPr/>
                </a:tc>
              </a:tr>
              <a:tr h="827472">
                <a:tc>
                  <a:txBody>
                    <a:bodyPr/>
                    <a:lstStyle/>
                    <a:p>
                      <a:r>
                        <a:rPr lang="ru-RU" sz="2600" dirty="0" smtClean="0"/>
                        <a:t>Подключено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ru-RU" sz="2600" dirty="0" smtClean="0"/>
                        <a:t> муниципальных образований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600" dirty="0" smtClean="0"/>
                        <a:t>17</a:t>
                      </a:r>
                      <a:endParaRPr lang="ru-RU" sz="2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23528" y="6209928"/>
            <a:ext cx="822960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*</a:t>
            </a:r>
            <a:r>
              <a:rPr lang="ru-RU" dirty="0" smtClean="0"/>
              <a:t> - имеют 1 или больше учетных записей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ru-RU" dirty="0" smtClean="0"/>
              <a:t>Что есть сейчас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084481"/>
          <a:ext cx="8640960" cy="4611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718892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/>
                </a:tc>
              </a:tr>
              <a:tr h="9219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Создано задач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3669</a:t>
                      </a:r>
                      <a:endParaRPr lang="ru-RU" sz="2600" dirty="0" smtClean="0"/>
                    </a:p>
                    <a:p>
                      <a:endParaRPr lang="ru-RU" sz="2600" dirty="0"/>
                    </a:p>
                  </a:txBody>
                  <a:tcPr/>
                </a:tc>
              </a:tr>
              <a:tr h="7989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Создано проектов групп рабочих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46</a:t>
                      </a:r>
                    </a:p>
                    <a:p>
                      <a:endParaRPr lang="ru-RU" sz="2600" dirty="0"/>
                    </a:p>
                  </a:txBody>
                  <a:tcPr/>
                </a:tc>
              </a:tr>
              <a:tr h="119840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Создано папок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1202 </a:t>
                      </a:r>
                      <a:endParaRPr lang="ru-RU" sz="2600" dirty="0"/>
                    </a:p>
                  </a:txBody>
                  <a:tcPr/>
                </a:tc>
              </a:tr>
              <a:tr h="82747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Загружено файлов</a:t>
                      </a:r>
                      <a:endParaRPr lang="ru-RU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1457</a:t>
                      </a:r>
                      <a:endParaRPr lang="ru-RU" sz="2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23528" y="6209928"/>
            <a:ext cx="822960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*</a:t>
            </a:r>
            <a:r>
              <a:rPr lang="ru-RU" dirty="0" smtClean="0"/>
              <a:t> - имеют 1 или больше учетных записей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5121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Открытые линии</a:t>
            </a:r>
          </a:p>
          <a:p>
            <a:r>
              <a:rPr lang="ru-RU" dirty="0" smtClean="0"/>
              <a:t>Взаимодействие с гражданами</a:t>
            </a:r>
            <a:endParaRPr lang="ru-RU" dirty="0"/>
          </a:p>
        </p:txBody>
      </p:sp>
      <p:pic>
        <p:nvPicPr>
          <p:cNvPr id="7170" name="Picture 2" descr="https://helpdesk.bitrix24.ru/upload/medialibrary/f3a/%D0%BB%D0%B8%D0%BD%D0%B8%D1%8F3.png"/>
          <p:cNvPicPr>
            <a:picLocks noChangeAspect="1" noChangeArrowheads="1"/>
          </p:cNvPicPr>
          <p:nvPr/>
        </p:nvPicPr>
        <p:blipFill>
          <a:blip r:embed="rId2" cstate="print"/>
          <a:srcRect t="15823"/>
          <a:stretch>
            <a:fillRect/>
          </a:stretch>
        </p:blipFill>
        <p:spPr bwMode="auto">
          <a:xfrm>
            <a:off x="-1" y="2708920"/>
            <a:ext cx="9170227" cy="41490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Интеграция с внешними системами</a:t>
            </a:r>
          </a:p>
          <a:p>
            <a:pPr lvl="1"/>
            <a:r>
              <a:rPr lang="en-US" dirty="0" smtClean="0"/>
              <a:t>Active Directory</a:t>
            </a:r>
          </a:p>
          <a:p>
            <a:pPr lvl="1"/>
            <a:r>
              <a:rPr lang="ru-RU" dirty="0" smtClean="0"/>
              <a:t>СЭД Дело</a:t>
            </a:r>
          </a:p>
          <a:p>
            <a:r>
              <a:rPr lang="ru-RU" dirty="0" smtClean="0"/>
              <a:t>Реализация бизнес-процессов</a:t>
            </a:r>
          </a:p>
          <a:p>
            <a:r>
              <a:rPr lang="ru-RU" dirty="0" smtClean="0"/>
              <a:t>Запуск технической поддержки через портал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Проблемы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13870"/>
          <a:stretch>
            <a:fillRect/>
          </a:stretch>
        </p:blipFill>
        <p:spPr bwMode="auto">
          <a:xfrm>
            <a:off x="5076056" y="1268760"/>
            <a:ext cx="4067944" cy="266223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588963" y="125413"/>
            <a:ext cx="4559300" cy="7715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Обмен файлами</a:t>
            </a:r>
            <a:endParaRPr lang="en-US" sz="2800" dirty="0" smtClean="0">
              <a:latin typeface="Verdana" pitchFamily="34" charset="0"/>
            </a:endParaRPr>
          </a:p>
        </p:txBody>
      </p:sp>
      <p:pic>
        <p:nvPicPr>
          <p:cNvPr id="7176" name="Picture 2" descr="C:\Мои доки\vopro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725" y="377825"/>
            <a:ext cx="3270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496" y="1482223"/>
            <a:ext cx="5004048" cy="446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Осуществляется через файловый сервер и электронную почту:</a:t>
            </a:r>
          </a:p>
          <a:p>
            <a:pPr marL="85725" indent="180975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Нет </a:t>
            </a:r>
            <a:r>
              <a:rPr lang="ru-RU" sz="2400" dirty="0" err="1" smtClean="0"/>
              <a:t>версионности</a:t>
            </a:r>
            <a:r>
              <a:rPr lang="ru-RU" sz="2400" dirty="0" smtClean="0"/>
              <a:t> файлов</a:t>
            </a:r>
          </a:p>
          <a:p>
            <a:pPr marL="85725" indent="180975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Отсутствие механизмов совместной работы </a:t>
            </a:r>
          </a:p>
          <a:p>
            <a:pPr marL="85725" indent="180975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/>
              <a:t>Многочисленные пересылки версий документов через почту, файл-сервер, </a:t>
            </a:r>
            <a:r>
              <a:rPr lang="ru-RU" sz="2400" dirty="0" err="1" smtClean="0"/>
              <a:t>скайп</a:t>
            </a:r>
            <a:r>
              <a:rPr lang="ru-RU" sz="2400" dirty="0" smtClean="0"/>
              <a:t>, </a:t>
            </a:r>
            <a:r>
              <a:rPr lang="ru-RU" sz="2400" dirty="0" err="1" smtClean="0"/>
              <a:t>мессенджеры</a:t>
            </a:r>
            <a:endParaRPr lang="ru-RU" sz="2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077072"/>
            <a:ext cx="4067944" cy="270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88963" y="125413"/>
            <a:ext cx="4559300" cy="7715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Поиск контактов</a:t>
            </a:r>
            <a:endParaRPr lang="en-US" sz="2800" dirty="0" smtClean="0">
              <a:latin typeface="Verdana" pitchFamily="34" charset="0"/>
            </a:endParaRPr>
          </a:p>
        </p:txBody>
      </p:sp>
      <p:pic>
        <p:nvPicPr>
          <p:cNvPr id="9220" name="Picture 2" descr="C:\Мои доки\vopro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725" y="377825"/>
            <a:ext cx="3270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Прямоугольник 14"/>
          <p:cNvSpPr>
            <a:spLocks noChangeArrowheads="1"/>
          </p:cNvSpPr>
          <p:nvPr/>
        </p:nvSpPr>
        <p:spPr bwMode="auto">
          <a:xfrm>
            <a:off x="225425" y="1184275"/>
            <a:ext cx="8208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ea typeface="Calibri" pitchFamily="34" charset="0"/>
                <a:cs typeface="Calibri" pitchFamily="34" charset="0"/>
              </a:rPr>
              <a:t>Как быстро найти </a:t>
            </a:r>
            <a:r>
              <a:rPr lang="ru-RU" sz="2800" dirty="0" smtClean="0">
                <a:ea typeface="Calibri" pitchFamily="34" charset="0"/>
                <a:cs typeface="Calibri" pitchFamily="34" charset="0"/>
              </a:rPr>
              <a:t>контакт нужного сотрудника?</a:t>
            </a:r>
            <a:endParaRPr lang="en-US" sz="2800" dirty="0">
              <a:ea typeface="Calibri" pitchFamily="34" charset="0"/>
              <a:cs typeface="Calibri" pitchFamily="34" charset="0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2133600"/>
            <a:ext cx="5399088" cy="381952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6" cstate="print"/>
          <a:srcRect r="25481"/>
          <a:stretch/>
        </p:blipFill>
        <p:spPr bwMode="auto">
          <a:xfrm>
            <a:off x="4067175" y="2781300"/>
            <a:ext cx="3355975" cy="29210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Прямоугольник 14"/>
          <p:cNvSpPr>
            <a:spLocks noChangeArrowheads="1"/>
          </p:cNvSpPr>
          <p:nvPr/>
        </p:nvSpPr>
        <p:spPr bwMode="auto">
          <a:xfrm>
            <a:off x="225425" y="1196975"/>
            <a:ext cx="8208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ea typeface="Calibri" pitchFamily="34" charset="0"/>
                <a:cs typeface="Calibri" pitchFamily="34" charset="0"/>
              </a:rPr>
              <a:t>Как это часто происходит?</a:t>
            </a:r>
            <a:endParaRPr lang="en-US" sz="2800">
              <a:ea typeface="Calibri" pitchFamily="34" charset="0"/>
              <a:cs typeface="Calibri" pitchFamily="34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588963" y="125413"/>
            <a:ext cx="4559300" cy="7715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Управление задачами</a:t>
            </a:r>
            <a:endParaRPr lang="en-US" sz="2800" dirty="0" smtClean="0">
              <a:latin typeface="Verdana" pitchFamily="34" charset="0"/>
            </a:endParaRPr>
          </a:p>
        </p:txBody>
      </p:sp>
      <p:pic>
        <p:nvPicPr>
          <p:cNvPr id="10247" name="Picture 2" descr="C:\Мои доки\vopro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725" y="377825"/>
            <a:ext cx="3270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Изображение 2" descr="фотография.JPG"/>
          <p:cNvPicPr>
            <a:picLocks noChangeAspect="1"/>
          </p:cNvPicPr>
          <p:nvPr/>
        </p:nvPicPr>
        <p:blipFill rotWithShape="1">
          <a:blip r:embed="rId5" cstate="print"/>
          <a:srcRect t="11717" r="2318"/>
          <a:stretch/>
        </p:blipFill>
        <p:spPr>
          <a:xfrm>
            <a:off x="323850" y="1771526"/>
            <a:ext cx="7272486" cy="49086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 descr="C:\Users\Natalia\Desktop\Для презентаций\stickers-bullet\li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50" y="1149350"/>
            <a:ext cx="89154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14"/>
          <p:cNvSpPr>
            <a:spLocks noChangeArrowheads="1"/>
          </p:cNvSpPr>
          <p:nvPr/>
        </p:nvSpPr>
        <p:spPr bwMode="auto">
          <a:xfrm>
            <a:off x="225425" y="1184275"/>
            <a:ext cx="8208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Много контактов и </a:t>
            </a:r>
            <a:r>
              <a:rPr lang="ru-RU" sz="2800" dirty="0" smtClean="0"/>
              <a:t>не все по </a:t>
            </a:r>
            <a:r>
              <a:rPr lang="ru-RU" sz="2800" dirty="0"/>
              <a:t>делу?</a:t>
            </a:r>
            <a:endParaRPr lang="en-US" sz="2800" dirty="0"/>
          </a:p>
        </p:txBody>
      </p:sp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4" cstate="print"/>
          <a:srcRect b="36144"/>
          <a:stretch>
            <a:fillRect/>
          </a:stretch>
        </p:blipFill>
        <p:spPr bwMode="auto">
          <a:xfrm>
            <a:off x="539552" y="1772816"/>
            <a:ext cx="36004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588963" y="125413"/>
            <a:ext cx="4559300" cy="7715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Переписка с коллегами</a:t>
            </a:r>
            <a:endParaRPr lang="en-US" sz="2800" dirty="0" smtClean="0">
              <a:latin typeface="Verdana" pitchFamily="34" charset="0"/>
            </a:endParaRPr>
          </a:p>
        </p:txBody>
      </p:sp>
      <p:pic>
        <p:nvPicPr>
          <p:cNvPr id="11273" name="Picture 2" descr="C:\Мои доки\vopro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725" y="377825"/>
            <a:ext cx="327025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upload.wikimedia.org/wikipedia/en/3/31/Skyp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1772816"/>
            <a:ext cx="3676650" cy="2447926"/>
          </a:xfrm>
          <a:prstGeom prst="rect">
            <a:avLst/>
          </a:prstGeom>
          <a:noFill/>
        </p:spPr>
      </p:pic>
      <p:pic>
        <p:nvPicPr>
          <p:cNvPr id="5124" name="Picture 4" descr="https://cdn.vox-cdn.com/thumbor/_859e375SOIBMjKZ4tBeCIhEkL4=/0x0:2921x1763/920x613/filters:focal(1228x649:1694x1115)/cdn.vox-cdn.com/uploads/chorus_image/image/53630405/Viber_secret_chats_v6.7_handset.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365104"/>
            <a:ext cx="3455604" cy="2206526"/>
          </a:xfrm>
          <a:prstGeom prst="rect">
            <a:avLst/>
          </a:prstGeom>
          <a:noFill/>
        </p:spPr>
      </p:pic>
      <p:pic>
        <p:nvPicPr>
          <p:cNvPr id="5126" name="Picture 6" descr="https://cdn.images.express.co.uk/img/dynamic/59/590x/WhatsApp-85359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4365104"/>
            <a:ext cx="3829837" cy="227193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2444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Эффективное управление задачами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Эффективное управление задачами в которых:</a:t>
            </a:r>
          </a:p>
          <a:p>
            <a:pPr marL="1250950" indent="-349250"/>
            <a:r>
              <a:rPr lang="ru-RU" dirty="0" smtClean="0"/>
              <a:t>Много участников</a:t>
            </a:r>
          </a:p>
          <a:p>
            <a:pPr marL="1250950" indent="-349250"/>
            <a:r>
              <a:rPr lang="ru-RU" dirty="0" smtClean="0"/>
              <a:t>Много действий</a:t>
            </a:r>
          </a:p>
          <a:p>
            <a:pPr marL="1250950" indent="-349250"/>
            <a:r>
              <a:rPr lang="ru-RU" dirty="0" smtClean="0"/>
              <a:t>Большая продолжительность</a:t>
            </a:r>
          </a:p>
          <a:p>
            <a:pPr>
              <a:buNone/>
            </a:pPr>
            <a:r>
              <a:rPr lang="ru-RU" dirty="0" smtClean="0"/>
              <a:t>Совместная работа</a:t>
            </a:r>
          </a:p>
          <a:p>
            <a:pPr>
              <a:buNone/>
            </a:pPr>
            <a:r>
              <a:rPr lang="ru-RU" dirty="0" smtClean="0"/>
              <a:t>Контроль исполнения</a:t>
            </a:r>
            <a:endParaRPr lang="ru-RU" dirty="0"/>
          </a:p>
        </p:txBody>
      </p:sp>
      <p:pic>
        <p:nvPicPr>
          <p:cNvPr id="4" name="Picture 2" descr="C:\Мои доки\vopro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614859" cy="72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1225</Words>
  <Application>Microsoft Office PowerPoint</Application>
  <PresentationFormat>Экран (4:3)</PresentationFormat>
  <Paragraphs>235</Paragraphs>
  <Slides>37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Корпоративный портал органов власти автономного округа</vt:lpstr>
      <vt:lpstr>Введение</vt:lpstr>
      <vt:lpstr>Существующее ПО общего пользования</vt:lpstr>
      <vt:lpstr>Проблемы</vt:lpstr>
      <vt:lpstr>Слайд 5</vt:lpstr>
      <vt:lpstr>Слайд 6</vt:lpstr>
      <vt:lpstr>Слайд 7</vt:lpstr>
      <vt:lpstr>Слайд 8</vt:lpstr>
      <vt:lpstr>Эффективное управление задачами</vt:lpstr>
      <vt:lpstr>Решение</vt:lpstr>
      <vt:lpstr>Корпоративный портал</vt:lpstr>
      <vt:lpstr>Пример работы с проектом</vt:lpstr>
      <vt:lpstr>Организация чемпионата мира по пляжному волейболу в зимний период  в Ханты-мансийске </vt:lpstr>
      <vt:lpstr>Группы/проекты</vt:lpstr>
      <vt:lpstr>Рабочая группа проекта</vt:lpstr>
      <vt:lpstr>задачи</vt:lpstr>
      <vt:lpstr>Совместная работа с файлами</vt:lpstr>
      <vt:lpstr>Уведомления/оповещения </vt:lpstr>
      <vt:lpstr>календарь</vt:lpstr>
      <vt:lpstr>Планирование совместных событий</vt:lpstr>
      <vt:lpstr>Отчеты </vt:lpstr>
      <vt:lpstr>Обсуждения</vt:lpstr>
      <vt:lpstr>ДИАГРАММА ГАНТА</vt:lpstr>
      <vt:lpstr>Возможности платформы</vt:lpstr>
      <vt:lpstr>Интеграция с внешними системами</vt:lpstr>
      <vt:lpstr>Разработка бизнес-процессов</vt:lpstr>
      <vt:lpstr>Разработка бизнес-процессов</vt:lpstr>
      <vt:lpstr>Слайд 28</vt:lpstr>
      <vt:lpstr>Слайд 29</vt:lpstr>
      <vt:lpstr>что еще можно</vt:lpstr>
      <vt:lpstr>Учет рабочего времени</vt:lpstr>
      <vt:lpstr>Социальная сеть</vt:lpstr>
      <vt:lpstr>Что есть сейчас</vt:lpstr>
      <vt:lpstr>Что есть сейчас</vt:lpstr>
      <vt:lpstr>Планы</vt:lpstr>
      <vt:lpstr>Планы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Корпоративный портал органов власти автономного округа</dc:title>
  <dc:creator>Огородников Иван Николаевич</dc:creator>
  <cp:lastModifiedBy>TsaregorodtsevAL</cp:lastModifiedBy>
  <cp:revision>43</cp:revision>
  <dcterms:created xsi:type="dcterms:W3CDTF">2017-10-16T12:34:07Z</dcterms:created>
  <dcterms:modified xsi:type="dcterms:W3CDTF">2018-01-23T10:36:51Z</dcterms:modified>
</cp:coreProperties>
</file>