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07" r:id="rId1"/>
    <p:sldMasterId id="2147483863" r:id="rId2"/>
    <p:sldMasterId id="2147483719" r:id="rId3"/>
  </p:sldMasterIdLst>
  <p:notesMasterIdLst>
    <p:notesMasterId r:id="rId13"/>
  </p:notesMasterIdLst>
  <p:handoutMasterIdLst>
    <p:handoutMasterId r:id="rId14"/>
  </p:handoutMasterIdLst>
  <p:sldIdLst>
    <p:sldId id="815" r:id="rId4"/>
    <p:sldId id="839" r:id="rId5"/>
    <p:sldId id="840" r:id="rId6"/>
    <p:sldId id="841" r:id="rId7"/>
    <p:sldId id="842" r:id="rId8"/>
    <p:sldId id="846" r:id="rId9"/>
    <p:sldId id="848" r:id="rId10"/>
    <p:sldId id="857" r:id="rId11"/>
    <p:sldId id="814" r:id="rId12"/>
  </p:sldIdLst>
  <p:sldSz cx="9906000" cy="6858000" type="A4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rgbClr val="000064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rgbClr val="000064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rgbClr val="000064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rgbClr val="000064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rgbClr val="000064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b="1" kern="1200">
        <a:solidFill>
          <a:srgbClr val="000064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b="1" kern="1200">
        <a:solidFill>
          <a:srgbClr val="000064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b="1" kern="1200">
        <a:solidFill>
          <a:srgbClr val="000064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b="1" kern="1200">
        <a:solidFill>
          <a:srgbClr val="000064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709">
          <p15:clr>
            <a:srgbClr val="A4A3A4"/>
          </p15:clr>
        </p15:guide>
        <p15:guide id="2" orient="horz" pos="3861">
          <p15:clr>
            <a:srgbClr val="A4A3A4"/>
          </p15:clr>
        </p15:guide>
        <p15:guide id="3" orient="horz" pos="96">
          <p15:clr>
            <a:srgbClr val="A4A3A4"/>
          </p15:clr>
        </p15:guide>
        <p15:guide id="4" orient="horz" pos="4042">
          <p15:clr>
            <a:srgbClr val="A4A3A4"/>
          </p15:clr>
        </p15:guide>
        <p15:guide id="5" orient="horz" pos="1230">
          <p15:clr>
            <a:srgbClr val="A4A3A4"/>
          </p15:clr>
        </p15:guide>
        <p15:guide id="6" pos="6091">
          <p15:clr>
            <a:srgbClr val="A4A3A4"/>
          </p15:clr>
        </p15:guide>
        <p15:guide id="7" pos="285">
          <p15:clr>
            <a:srgbClr val="A4A3A4"/>
          </p15:clr>
        </p15:guide>
        <p15:guide id="8" pos="4277">
          <p15:clr>
            <a:srgbClr val="A4A3A4"/>
          </p15:clr>
        </p15:guide>
        <p15:guide id="9" pos="3097">
          <p15:clr>
            <a:srgbClr val="A4A3A4"/>
          </p15:clr>
        </p15:guide>
        <p15:guide id="10" pos="3279">
          <p15:clr>
            <a:srgbClr val="A4A3A4"/>
          </p15:clr>
        </p15:guide>
        <p15:guide id="11" pos="2099">
          <p15:clr>
            <a:srgbClr val="A4A3A4"/>
          </p15:clr>
        </p15:guide>
        <p15:guide id="12" pos="2281">
          <p15:clr>
            <a:srgbClr val="A4A3A4"/>
          </p15:clr>
        </p15:guide>
        <p15:guide id="13" pos="40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D67F00"/>
    <a:srgbClr val="800000"/>
    <a:srgbClr val="5F5F5F"/>
    <a:srgbClr val="FFFFCC"/>
    <a:srgbClr val="FF0000"/>
    <a:srgbClr val="FFCCCC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93" autoAdjust="0"/>
    <p:restoredTop sz="75374" autoAdjust="0"/>
  </p:normalViewPr>
  <p:slideViewPr>
    <p:cSldViewPr>
      <p:cViewPr varScale="1">
        <p:scale>
          <a:sx n="83" d="100"/>
          <a:sy n="83" d="100"/>
        </p:scale>
        <p:origin x="2220" y="90"/>
      </p:cViewPr>
      <p:guideLst>
        <p:guide orient="horz" pos="709"/>
        <p:guide orient="horz" pos="3861"/>
        <p:guide orient="horz" pos="96"/>
        <p:guide orient="horz" pos="4042"/>
        <p:guide orient="horz" pos="1230"/>
        <p:guide pos="6091"/>
        <p:guide pos="285"/>
        <p:guide pos="4277"/>
        <p:guide pos="3097"/>
        <p:guide pos="3279"/>
        <p:guide pos="2099"/>
        <p:guide pos="2281"/>
        <p:guide pos="40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-2820" y="-108"/>
      </p:cViewPr>
      <p:guideLst>
        <p:guide orient="horz" pos="3126"/>
        <p:guide pos="214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1" tIns="45614" rIns="91211" bIns="45614" numCol="1" anchor="t" anchorCtr="0" compatLnSpc="1">
            <a:prstTxWarp prst="textNoShape">
              <a:avLst/>
            </a:prstTxWarp>
          </a:bodyPr>
          <a:lstStyle>
            <a:lvl1pPr defTabSz="912813" eaLnBrk="0" hangingPunct="0">
              <a:spcBef>
                <a:spcPct val="0"/>
              </a:spcBef>
              <a:defRPr sz="1200" b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099" y="0"/>
            <a:ext cx="2946576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1" tIns="45614" rIns="91211" bIns="45614" numCol="1" anchor="t" anchorCtr="0" compatLnSpc="1">
            <a:prstTxWarp prst="textNoShape">
              <a:avLst/>
            </a:prstTxWarp>
          </a:bodyPr>
          <a:lstStyle>
            <a:lvl1pPr algn="r" defTabSz="912813" eaLnBrk="0" hangingPunct="0">
              <a:spcBef>
                <a:spcPct val="0"/>
              </a:spcBef>
              <a:defRPr sz="1200" b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6576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1" tIns="45614" rIns="91211" bIns="45614" numCol="1" anchor="b" anchorCtr="0" compatLnSpc="1">
            <a:prstTxWarp prst="textNoShape">
              <a:avLst/>
            </a:prstTxWarp>
          </a:bodyPr>
          <a:lstStyle>
            <a:lvl1pPr defTabSz="912813" eaLnBrk="0" hangingPunct="0">
              <a:spcBef>
                <a:spcPct val="0"/>
              </a:spcBef>
              <a:defRPr sz="1200" b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099" y="9432925"/>
            <a:ext cx="2946576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1" tIns="45614" rIns="91211" bIns="45614" numCol="1" anchor="b" anchorCtr="0" compatLnSpc="1">
            <a:prstTxWarp prst="textNoShape">
              <a:avLst/>
            </a:prstTxWarp>
          </a:bodyPr>
          <a:lstStyle>
            <a:lvl1pPr algn="r" defTabSz="912813" eaLnBrk="0" hangingPunct="0">
              <a:defRPr sz="1200" b="0" smtClean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DA258D0-2B12-4D92-86AF-DFB9CFFC0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7337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1" tIns="45614" rIns="91211" bIns="45614" numCol="1" anchor="t" anchorCtr="0" compatLnSpc="1">
            <a:prstTxWarp prst="textNoShape">
              <a:avLst/>
            </a:prstTxWarp>
          </a:bodyPr>
          <a:lstStyle>
            <a:lvl1pPr defTabSz="912813" eaLnBrk="0" hangingPunct="0">
              <a:spcBef>
                <a:spcPct val="0"/>
              </a:spcBef>
              <a:defRPr sz="1200" b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099" y="0"/>
            <a:ext cx="2946576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1" tIns="45614" rIns="91211" bIns="45614" numCol="1" anchor="t" anchorCtr="0" compatLnSpc="1">
            <a:prstTxWarp prst="textNoShape">
              <a:avLst/>
            </a:prstTxWarp>
          </a:bodyPr>
          <a:lstStyle>
            <a:lvl1pPr algn="r" defTabSz="912813" eaLnBrk="0" hangingPunct="0">
              <a:spcBef>
                <a:spcPct val="0"/>
              </a:spcBef>
              <a:defRPr sz="1200" b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2950"/>
            <a:ext cx="5380037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141" y="4714875"/>
            <a:ext cx="4985393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1" tIns="45614" rIns="91211" bIns="456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6576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1" tIns="45614" rIns="91211" bIns="45614" numCol="1" anchor="b" anchorCtr="0" compatLnSpc="1">
            <a:prstTxWarp prst="textNoShape">
              <a:avLst/>
            </a:prstTxWarp>
          </a:bodyPr>
          <a:lstStyle>
            <a:lvl1pPr defTabSz="912813" eaLnBrk="0" hangingPunct="0">
              <a:spcBef>
                <a:spcPct val="0"/>
              </a:spcBef>
              <a:defRPr sz="1200" b="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099" y="9432925"/>
            <a:ext cx="2946576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11" tIns="45614" rIns="91211" bIns="45614" numCol="1" anchor="b" anchorCtr="0" compatLnSpc="1">
            <a:prstTxWarp prst="textNoShape">
              <a:avLst/>
            </a:prstTxWarp>
          </a:bodyPr>
          <a:lstStyle>
            <a:lvl1pPr algn="r" defTabSz="912813" eaLnBrk="0" hangingPunct="0">
              <a:defRPr sz="1200" b="0" smtClean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4200A94-1D82-4DE4-AAA1-CFFB0DBCA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0367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00A94-1D82-4DE4-AAA1-CFFB0DBCA171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578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00A94-1D82-4DE4-AAA1-CFFB0DBCA17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38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00A94-1D82-4DE4-AAA1-CFFB0DBCA17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743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00A94-1D82-4DE4-AAA1-CFFB0DBCA17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314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defRPr/>
            </a:pPr>
            <a:endParaRPr lang="ru-RU" dirty="0" smtClean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Оператор ТИС – Югры (Территориальной информационной системы Югры); (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3406 </a:t>
            </a:r>
            <a:r>
              <a:rPr lang="ru-RU" sz="1200" dirty="0" smtClean="0"/>
              <a:t>пользователей)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9900"/>
                </a:solidFill>
              </a:rPr>
              <a:t>Оператор Реестра государственных услуг (Реестр государственных и муниципальных услуг (функций) Ханты-Мансийского автономного округа – Югры);  (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1873  </a:t>
            </a:r>
            <a:r>
              <a:rPr lang="ru-RU" sz="1200" dirty="0" smtClean="0">
                <a:solidFill>
                  <a:srgbClr val="009900"/>
                </a:solidFill>
              </a:rPr>
              <a:t>пользователей)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9900"/>
                </a:solidFill>
              </a:rPr>
              <a:t>Сопровождение СЭДД «Дело»,</a:t>
            </a:r>
            <a:r>
              <a:rPr lang="ru-RU" sz="1200" baseline="0" dirty="0" smtClean="0">
                <a:solidFill>
                  <a:srgbClr val="009900"/>
                </a:solidFill>
              </a:rPr>
              <a:t> все органы власти, включая территориальные подразделения по округу и представительства</a:t>
            </a:r>
            <a:r>
              <a:rPr lang="en-US" sz="1200" baseline="0" dirty="0" smtClean="0">
                <a:solidFill>
                  <a:srgbClr val="009900"/>
                </a:solidFill>
              </a:rPr>
              <a:t> (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4766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пользователей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-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3231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- ИОГВ,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2703 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– БУ)</a:t>
            </a:r>
            <a:endParaRPr lang="ru-RU" sz="1200" b="0" dirty="0" smtClean="0">
              <a:solidFill>
                <a:srgbClr val="0099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Оператор РНИС ГЛОНАСС (Региональная навигационная информационная система). (зарегистрировано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1703 </a:t>
            </a:r>
            <a:r>
              <a:rPr lang="ru-RU" i="0" dirty="0" smtClean="0"/>
              <a:t>– транспортных средств</a:t>
            </a:r>
            <a:r>
              <a:rPr lang="ru-RU" sz="1200" dirty="0" smtClean="0"/>
              <a:t>)</a:t>
            </a:r>
            <a:endParaRPr lang="en-US" sz="1200" dirty="0" smtClean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Система</a:t>
            </a:r>
            <a:r>
              <a:rPr lang="ru-RU" sz="1200" baseline="0" dirty="0" smtClean="0"/>
              <a:t> исполнения регламентов -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4716 </a:t>
            </a:r>
            <a:r>
              <a:rPr lang="ru-RU" sz="1200" baseline="0" dirty="0" smtClean="0"/>
              <a:t>пользователя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1200" baseline="0" dirty="0" smtClean="0"/>
              <a:t>АИС «Ревизор КС» - 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1542 </a:t>
            </a:r>
            <a:r>
              <a:rPr lang="ru-RU" sz="1200" baseline="0" dirty="0" smtClean="0"/>
              <a:t>пользователя</a:t>
            </a:r>
            <a:endParaRPr lang="ru-RU" sz="1200" dirty="0" smtClean="0"/>
          </a:p>
          <a:p>
            <a:endParaRPr lang="ru-RU" dirty="0" smtClean="0"/>
          </a:p>
          <a:p>
            <a:r>
              <a:rPr lang="ru-RU" dirty="0" smtClean="0"/>
              <a:t>А так же еще</a:t>
            </a:r>
            <a:r>
              <a:rPr lang="ru-RU" baseline="0" dirty="0" smtClean="0"/>
              <a:t> более 20 различных информационных систем органов государственной власти.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00A94-1D82-4DE4-AAA1-CFFB0DBCA17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002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1. Количество объектов, подключенных к КС ОГВ: 45, из них по городу – 29, по округу - 16;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2. Количество активного сетевого оборудования: 217;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3. Количество серверного оборудования: 132;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4. Количество систем хранения: 10;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5. Количество сетевого оборудования в ЦОД: 33;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6. Количество виртуальных машин: 310.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В настоящий момент в корпоративной электронной почте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admhmao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ru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2756 электронных почтовых ящиков.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Доступ в сеть Интернет через обслуживаемые прокси сервера предоставлено 2532 пользователям.</a:t>
            </a:r>
          </a:p>
          <a:p>
            <a:pPr>
              <a:buFont typeface="Arial" panose="020B0604020202020204" pitchFamily="34" charset="0"/>
              <a:buNone/>
            </a:pP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00A94-1D82-4DE4-AAA1-CFFB0DBCA17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372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solidFill>
                  <a:srgbClr val="009900"/>
                </a:solidFill>
              </a:rPr>
              <a:t>Специалисты Учреждения обеспечивают работу конференц-залов и залов заседаний здания Дома Правительства и Думы автономного округа. На обслуживании находятся 7 залов здания, включая большой Конференц-зал Дома Правительства и Зал заседаний Думы автономного округа.</a:t>
            </a:r>
          </a:p>
          <a:p>
            <a:endParaRPr lang="ru-RU" sz="1200" dirty="0" smtClean="0">
              <a:solidFill>
                <a:srgbClr val="009900"/>
              </a:solidFill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900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мероприятий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(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в том числе 12 заседаний Думы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,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включая ВКС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endParaRPr lang="ru-RU" sz="1200" dirty="0" smtClean="0">
              <a:solidFill>
                <a:srgbClr val="009900"/>
              </a:solidFill>
            </a:endParaRPr>
          </a:p>
          <a:p>
            <a:endParaRPr lang="ru-RU" sz="1200" dirty="0" smtClean="0">
              <a:solidFill>
                <a:srgbClr val="009900"/>
              </a:solidFill>
            </a:endParaRPr>
          </a:p>
          <a:p>
            <a:endParaRPr lang="ru-RU" sz="1200" dirty="0" smtClean="0">
              <a:solidFill>
                <a:srgbClr val="009900"/>
              </a:solidFill>
            </a:endParaRPr>
          </a:p>
          <a:p>
            <a:endParaRPr lang="ru-RU" sz="1200" dirty="0" smtClean="0">
              <a:solidFill>
                <a:srgbClr val="009900"/>
              </a:solidFill>
            </a:endParaRPr>
          </a:p>
          <a:p>
            <a:endParaRPr lang="ru-RU" sz="1200" dirty="0" smtClean="0">
              <a:solidFill>
                <a:srgbClr val="0099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00A94-1D82-4DE4-AAA1-CFFB0DBCA17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807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Участие в согласовани</a:t>
            </a:r>
            <a:r>
              <a:rPr lang="ru-RU" baseline="0" dirty="0" smtClean="0"/>
              <a:t>и проектов технических заданий и проверка расчетов цен. В 2016 году проведена экспертиза </a:t>
            </a:r>
            <a:r>
              <a:rPr lang="ru-RU" baseline="0" dirty="0" smtClean="0"/>
              <a:t>495 </a:t>
            </a:r>
            <a:r>
              <a:rPr lang="ru-RU" baseline="0" dirty="0" smtClean="0"/>
              <a:t>комплектов документов. </a:t>
            </a:r>
            <a:r>
              <a:rPr lang="ru-RU" baseline="0" dirty="0" smtClean="0"/>
              <a:t>251 акт </a:t>
            </a:r>
            <a:r>
              <a:rPr lang="ru-RU" baseline="0" dirty="0" smtClean="0"/>
              <a:t>технического состояния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00A94-1D82-4DE4-AAA1-CFFB0DBCA17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09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200A94-1D82-4DE4-AAA1-CFFB0DBCA17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903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w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.w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.w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.w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.w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.w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2.w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2.w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2.w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2.w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2.w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2.w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2.w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2.wmf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w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.w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w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.w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.w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Line 8"/>
          <p:cNvSpPr>
            <a:spLocks noChangeShapeType="1"/>
          </p:cNvSpPr>
          <p:nvPr userDrawn="1"/>
        </p:nvSpPr>
        <p:spPr bwMode="auto">
          <a:xfrm>
            <a:off x="200025" y="6742113"/>
            <a:ext cx="92075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8763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 algn="ctr">
              <a:spcBef>
                <a:spcPts val="0"/>
              </a:spcBef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Бюджетное учреждение </a:t>
            </a:r>
          </a:p>
          <a:p>
            <a:pPr algn="ctr">
              <a:spcBef>
                <a:spcPts val="0"/>
              </a:spcBef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«Окружной центр информационно-коммуникационных технологий»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</a:endParaRPr>
          </a:p>
        </p:txBody>
      </p:sp>
      <p:graphicFrame>
        <p:nvGraphicFramePr>
          <p:cNvPr id="6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9" name="Image" r:id="rId3" imgW="827088" imgH="927100" progId="">
                  <p:embed/>
                </p:oleObj>
              </mc:Choice>
              <mc:Fallback>
                <p:oleObj name="Image" r:id="rId3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23655EBA-C4D8-4D90-A6E2-DBB2DD3BBBFB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17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t" anchorCtr="0"/>
          <a:lstStyle>
            <a:lvl1pPr marL="0" indent="0" algn="just">
              <a:buNone/>
              <a:defRPr sz="2400" b="1">
                <a:solidFill>
                  <a:srgbClr val="00206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26564027"/>
      </p:ext>
    </p:extLst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8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9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1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A5164C27-006F-4397-9CE5-9338CD4EA43A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AA5E53B-2ACF-49B2-9AFE-C01539D88DA6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155A177B-B1F5-48B8-BA4F-FAE5BD37D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261464"/>
      </p:ext>
    </p:extLst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2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3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1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9C0BA634-51BB-4AF7-B25F-F1600A665C2E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51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51"/>
            <a:ext cx="65214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46D5039-9E64-4618-9C1A-CFD5B32BAC8F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2BE01D1B-360E-4A41-A365-E3971254C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60188"/>
      </p:ext>
    </p:extLst>
  </p:cSld>
  <p:clrMapOvr>
    <a:masterClrMapping/>
  </p:clrMapOvr>
  <p:transition>
    <p:wheel spokes="3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6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97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1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AAC3483A-6720-4D45-AB91-94AA4493FD1B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38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86FCE8-D168-4B29-997A-29304C879836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7251185D-8D09-49FB-8381-3D3407C5C3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617741"/>
      </p:ext>
    </p:extLst>
  </p:cSld>
  <p:clrMapOvr>
    <a:masterClrMapping/>
  </p:clrMapOvr>
  <p:transition>
    <p:wheel spokes="3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20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21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1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DBE53114-0BA3-4080-A05B-BB7B50EFB7B6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E08B625-CC37-4C62-9903-2E45DC91F8C1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A898A4D7-A481-4E65-B847-3060C32D3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018268"/>
      </p:ext>
    </p:extLst>
  </p:cSld>
  <p:clrMapOvr>
    <a:masterClrMapping/>
  </p:clrMapOvr>
  <p:transition>
    <p:wheel spokes="3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44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45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1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D027B523-FCD2-447A-9CDF-2AB0424DB523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3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1203923-1DB2-4414-91A7-F7AD98CCDF01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FC3EA685-FE6C-4E7A-8379-797DE83BC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253207"/>
      </p:ext>
    </p:extLst>
  </p:cSld>
  <p:clrMapOvr>
    <a:masterClrMapping/>
  </p:clrMapOvr>
  <p:transition>
    <p:wheel spokes="3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68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10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69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2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9D80CCAE-E4F6-4828-9A0A-27AF86C6A8E6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Дата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22E1FE2-D0CB-4D65-9854-17C5A31496E2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13EC6CE9-398B-47A5-85AC-36824B882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346110"/>
      </p:ext>
    </p:extLst>
  </p:cSld>
  <p:clrMapOvr>
    <a:masterClrMapping/>
  </p:clrMapOvr>
  <p:transition>
    <p:wheel spokes="3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9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0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2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12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93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4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390AC8EB-F65C-4E53-8F5D-622E49F5C2CC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6" name="Дата 6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E0DA09B-5B5F-4524-849A-33AE816B1460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7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210B59FF-3172-4309-AC5B-BF31695A9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383856"/>
      </p:ext>
    </p:extLst>
  </p:cSld>
  <p:clrMapOvr>
    <a:masterClrMapping/>
  </p:clrMapOvr>
  <p:transition>
    <p:wheel spokes="3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6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16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8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17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0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A186E915-319C-444B-ADC9-BA273D2924C4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2" name="Дата 2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E88F223-8545-41BC-9AA9-5601C27829F2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F1A9F84C-5214-4807-AB59-B72A4C734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89966"/>
      </p:ext>
    </p:extLst>
  </p:cSld>
  <p:clrMapOvr>
    <a:masterClrMapping/>
  </p:clrMapOvr>
  <p:transition>
    <p:wheel spokes="3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4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5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40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7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41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D0EAE2E5-6C7B-4396-BD24-B3AE06A8E62B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11" name="Дата 1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27389B4-C83F-4526-912F-2D5105D4175A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2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A878F697-CDB6-4381-9F02-0AA31C864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674830"/>
      </p:ext>
    </p:extLst>
  </p:cSld>
  <p:clrMapOvr>
    <a:masterClrMapping/>
  </p:clrMapOvr>
  <p:transition>
    <p:wheel spokes="3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4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10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65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2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8F8DDB7A-01DE-4B47-94E2-44C731441D9A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63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Дата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E3E7AC6-C0CC-464C-9C45-3575596152BE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045F51DE-D941-4C33-A89C-3646D0F0B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727248"/>
      </p:ext>
    </p:extLst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6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7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1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34B4B279-ECB1-4BEC-AB74-031C50CF79E9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6AD40AA-0753-440E-9B6D-763C401A1108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57D47ACF-7292-4061-AAE3-50538B5CB7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634247"/>
      </p:ext>
    </p:extLst>
  </p:cSld>
  <p:clrMapOvr>
    <a:masterClrMapping/>
  </p:clrMapOvr>
  <p:transition>
    <p:wheel spokes="3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8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10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9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2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7C32AFC9-9C02-4553-A911-B39A2BE62EF6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Дата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DE3C906-1F99-4793-BABB-A80CEAA2AB6D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2F8F8F82-FC1E-4D29-A427-DBD9B1B61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016743"/>
      </p:ext>
    </p:extLst>
  </p:cSld>
  <p:clrMapOvr>
    <a:masterClrMapping/>
  </p:clrMapOvr>
  <p:transition>
    <p:wheel spokes="3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2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3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1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F86D1588-9847-4214-9EC2-F8F8711DA762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52FC50B-B8D6-4306-9799-ED8F957BBAD5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77F81164-B4F6-4DE3-BED7-E9278BDD7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938497"/>
      </p:ext>
    </p:extLst>
  </p:cSld>
  <p:clrMapOvr>
    <a:masterClrMapping/>
  </p:clrMapOvr>
  <p:transition>
    <p:wheel spokes="3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6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7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1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CC80CFFB-F37B-4F1D-884D-DCB2ABF22B75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51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51"/>
            <a:ext cx="65214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A597A34-9B62-47AF-ACC7-8CBF1C85251D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07C3BFE8-26ED-4104-B676-E17FB1734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860245"/>
      </p:ext>
    </p:extLst>
  </p:cSld>
  <p:clrMapOvr>
    <a:masterClrMapping/>
  </p:clrMapOvr>
  <p:transition>
    <p:wheel spokes="3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41851A2-B89C-4B25-B491-97FD7685D390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BD77B6C8-6DE8-42BA-99A9-37F00B059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8788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27437B6-2610-4285-82E1-9A2BADB99C7E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B77859D4-D2DA-48A2-8C8F-A39E7ADC9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6093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1E90AFE-F7FF-47F7-B1EE-15FF24111140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655EC6CA-3CD3-46D1-B524-F0B1C0697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842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1497251-AB86-47F6-9725-BF65919B156D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27C00706-2320-475D-9DD9-83409FDB0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5308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163121C-3EAB-49F3-A157-C40649069EF3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826A7BCD-6599-4596-B79F-18FEBC413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1637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1A2969F-4248-4F9E-9840-603A41C46BC7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120E33D1-98B8-4B9D-ABFD-B6CD25E6C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5161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B120EC0-A079-4484-B5FB-40FAE8DD52A7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1AB432CC-44E5-43A7-B9D9-D6401A948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508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7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0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1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1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2E448184-9AB3-4358-B7E9-C919E9059ADA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3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541A0DC-CA78-4989-BF8D-63DEC0E0F12C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A8A5F07D-7E72-453C-8AA3-174BB8BDE5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644549"/>
      </p:ext>
    </p:extLst>
  </p:cSld>
  <p:clrMapOvr>
    <a:masterClrMapping/>
  </p:clrMapOvr>
  <p:transition>
    <p:wheel spokes="3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686B05D-C2F3-4364-90C8-B2CC3506F673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2AE92B37-E35D-4598-9CFE-C28E5E3D2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9506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D47A68F-0A2B-436F-AF57-9D3F179E1225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62B91BBB-0D1F-412F-8881-A6C4D268E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0085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9B3B95F-44D9-4D5A-8365-36352D529FA9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604712B6-939D-4564-8E76-B77EC1D90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8367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0AA6A52-79A6-4448-BDCF-B6697B341C32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AB6EAC6B-E3F2-47B1-B853-E9C501DD1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132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4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10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5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2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41A19D62-E51D-4DF7-AFFD-386C25C9BD58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Дата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A5DEB39-5955-4714-A77A-EEF20FD9AB89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CDD6E7E9-A8EC-4515-9FC3-DD6201B74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267256"/>
      </p:ext>
    </p:extLst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9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0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8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12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9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4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DDF68591-0B57-4160-8326-6A11F0E4D2EB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6" name="Дата 6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57F7199-6A68-4D7C-9C4B-3D06244CE6B1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7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0A2878B6-C5AC-489B-AA55-50E9C85B28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572134"/>
      </p:ext>
    </p:extLst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6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52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8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53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0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9A38EB3A-1C8A-4979-BE79-5EEC682388BC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2" name="Дата 2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8543552-843E-4C2A-A7B5-F6008529CE11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005FB1E6-605E-4471-8F74-8BE91A7CA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388885"/>
      </p:ext>
    </p:extLst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4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5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76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7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77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23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dirty="0" smtClean="0">
                <a:solidFill>
                  <a:schemeClr val="tx1"/>
                </a:solidFill>
              </a:rPr>
              <a:t>www.admhmao.ru</a:t>
            </a:r>
          </a:p>
        </p:txBody>
      </p:sp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0F617A71-7589-4FEB-9B18-F112067B372B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11" name="Дата 1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A357EA8-5287-4A00-8C07-D1728DA55116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2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A99AE04C-0C3F-4409-B499-3D84C03A04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667252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0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10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1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2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43D416A6-7DD5-4C16-970F-3D897C954C5C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63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Дата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C7D0674-7E8C-400A-B579-CCE9967925A5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01EE0B5E-FEBA-422A-BB8C-5BCA5FDFC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269182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846138" y="6634163"/>
            <a:ext cx="24336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ru-RU" sz="700" b="0" smtClean="0">
                <a:solidFill>
                  <a:schemeClr val="tx1"/>
                </a:solidFill>
              </a:rPr>
              <a:t>Департамент информационных технологий</a:t>
            </a:r>
            <a:endParaRPr lang="ru-RU" sz="700" b="0" smtClean="0">
              <a:solidFill>
                <a:schemeClr val="tx1"/>
              </a:solidFill>
              <a:latin typeface="Arial Cyr" panose="020B0604020202020204" pitchFamily="34" charset="0"/>
            </a:endParaRPr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851150" y="6742113"/>
            <a:ext cx="65563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" name="Object 9"/>
          <p:cNvGraphicFramePr>
            <a:graphicFrameLocks/>
          </p:cNvGraphicFramePr>
          <p:nvPr userDrawn="1"/>
        </p:nvGraphicFramePr>
        <p:xfrm>
          <a:off x="684213" y="6627813"/>
          <a:ext cx="2571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24" name="Image" r:id="rId3" imgW="241300" imgH="198438" progId="">
                  <p:embed/>
                </p:oleObj>
              </mc:Choice>
              <mc:Fallback>
                <p:oleObj name="Image" r:id="rId3" imgW="241300" imgH="198438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6627813"/>
                        <a:ext cx="257175" cy="19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71548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10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25" name="Image" r:id="rId5" imgW="827088" imgH="927100" progId="">
                  <p:embed/>
                </p:oleObj>
              </mc:Choice>
              <mc:Fallback>
                <p:oleObj name="Image" r:id="rId5" imgW="827088" imgH="9271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8093075" y="288925"/>
            <a:ext cx="1606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0" bIns="46038"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www.admhmao.ru</a:t>
            </a:r>
            <a:r>
              <a:rPr lang="ru-RU" sz="900" smtClean="0">
                <a:solidFill>
                  <a:schemeClr val="tx1"/>
                </a:solidFill>
              </a:rPr>
              <a:t/>
            </a:r>
            <a:br>
              <a:rPr lang="ru-RU" sz="900" smtClean="0">
                <a:solidFill>
                  <a:schemeClr val="tx1"/>
                </a:solidFill>
              </a:rPr>
            </a:br>
            <a:r>
              <a:rPr lang="en-US" sz="900" smtClean="0">
                <a:solidFill>
                  <a:schemeClr val="tx1"/>
                </a:solidFill>
              </a:rPr>
              <a:t>www.eduhmao.ru</a:t>
            </a:r>
            <a:endParaRPr lang="ru-RU" sz="900" smtClean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defRPr/>
            </a:pPr>
            <a:r>
              <a:rPr lang="en-US" sz="900" smtClean="0">
                <a:solidFill>
                  <a:schemeClr val="tx1"/>
                </a:solidFill>
              </a:rPr>
              <a:t>www.ugra-gateway.ru</a:t>
            </a:r>
          </a:p>
        </p:txBody>
      </p:sp>
      <p:sp>
        <p:nvSpPr>
          <p:cNvPr id="12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76B9C6A4-A73E-465B-B1CA-1AA90B6CAEBA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Дата 4"/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80ABE53-D303-4FFE-B765-2E72DFEB86B0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mtClean="0"/>
            </a:lvl1pPr>
          </a:lstStyle>
          <a:p>
            <a:pPr>
              <a:defRPr/>
            </a:pPr>
            <a:fld id="{706E4F8D-0D59-4987-8B1C-1F589238D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681175"/>
      </p:ext>
    </p:extLst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13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23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7" name="Line 8"/>
          <p:cNvSpPr>
            <a:spLocks noChangeShapeType="1"/>
          </p:cNvSpPr>
          <p:nvPr userDrawn="1"/>
        </p:nvSpPr>
        <p:spPr bwMode="auto">
          <a:xfrm flipV="1">
            <a:off x="415925" y="6742113"/>
            <a:ext cx="8991600" cy="7937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8763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 algn="ctr">
              <a:spcBef>
                <a:spcPts val="0"/>
              </a:spcBef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Бюджетное учреждение </a:t>
            </a:r>
          </a:p>
          <a:p>
            <a:pPr algn="ctr">
              <a:spcBef>
                <a:spcPts val="0"/>
              </a:spcBef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«Окружной центр информационно-коммуникационных технологий»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1029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Image" r:id="rId14" imgW="827088" imgH="927100" progId="">
                  <p:embed/>
                </p:oleObj>
              </mc:Choice>
              <mc:Fallback>
                <p:oleObj name="Image" r:id="rId14" imgW="827088" imgH="92710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1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6347A8F6-FD9D-4CF9-A998-59341DB1E3BC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0" r:id="rId1"/>
    <p:sldLayoutId id="2147484371" r:id="rId2"/>
    <p:sldLayoutId id="2147484372" r:id="rId3"/>
    <p:sldLayoutId id="2147484373" r:id="rId4"/>
    <p:sldLayoutId id="2147484374" r:id="rId5"/>
    <p:sldLayoutId id="2147484375" r:id="rId6"/>
    <p:sldLayoutId id="2147484376" r:id="rId7"/>
    <p:sldLayoutId id="2147484377" r:id="rId8"/>
    <p:sldLayoutId id="2147484378" r:id="rId9"/>
    <p:sldLayoutId id="2147484379" r:id="rId10"/>
    <p:sldLayoutId id="2147484380" r:id="rId11"/>
  </p:sldLayoutIdLst>
  <p:transition>
    <p:wheel spokes="3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ChangeArrowheads="1"/>
          </p:cNvSpPr>
          <p:nvPr userDrawn="1"/>
        </p:nvSpPr>
        <p:spPr bwMode="auto">
          <a:xfrm>
            <a:off x="0" y="946150"/>
            <a:ext cx="9906000" cy="5876925"/>
          </a:xfrm>
          <a:prstGeom prst="rect">
            <a:avLst/>
          </a:prstGeom>
          <a:solidFill>
            <a:srgbClr val="DD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endParaRPr lang="ru-RU" sz="24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1" name="Line 8"/>
          <p:cNvSpPr>
            <a:spLocks noChangeShapeType="1"/>
          </p:cNvSpPr>
          <p:nvPr userDrawn="1"/>
        </p:nvSpPr>
        <p:spPr bwMode="auto">
          <a:xfrm flipV="1">
            <a:off x="415925" y="6742113"/>
            <a:ext cx="8991600" cy="7937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Rectangle 2"/>
          <p:cNvSpPr>
            <a:spLocks noChangeArrowheads="1"/>
          </p:cNvSpPr>
          <p:nvPr userDrawn="1"/>
        </p:nvSpPr>
        <p:spPr bwMode="auto">
          <a:xfrm>
            <a:off x="973138" y="179388"/>
            <a:ext cx="8763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 algn="ctr">
              <a:spcBef>
                <a:spcPts val="0"/>
              </a:spcBef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Бюджетное учреждение </a:t>
            </a:r>
          </a:p>
          <a:p>
            <a:pPr algn="ctr">
              <a:spcBef>
                <a:spcPts val="0"/>
              </a:spcBef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«Окружной центр информационно-коммуникационных технологий»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graphicFrame>
        <p:nvGraphicFramePr>
          <p:cNvPr id="2053" name="Object 3"/>
          <p:cNvGraphicFramePr>
            <a:graphicFrameLocks/>
          </p:cNvGraphicFramePr>
          <p:nvPr userDrawn="1"/>
        </p:nvGraphicFramePr>
        <p:xfrm>
          <a:off x="0" y="0"/>
          <a:ext cx="881063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Image" r:id="rId14" imgW="827088" imgH="927100" progId="">
                  <p:embed/>
                </p:oleObj>
              </mc:Choice>
              <mc:Fallback>
                <p:oleObj name="Image" r:id="rId14" imgW="827088" imgH="92710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81063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4" name="Line 6"/>
          <p:cNvSpPr>
            <a:spLocks noChangeShapeType="1"/>
          </p:cNvSpPr>
          <p:nvPr userDrawn="1"/>
        </p:nvSpPr>
        <p:spPr bwMode="auto">
          <a:xfrm>
            <a:off x="0" y="981075"/>
            <a:ext cx="97361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5" name="Text Box 11"/>
          <p:cNvSpPr txBox="1">
            <a:spLocks noChangeArrowheads="1"/>
          </p:cNvSpPr>
          <p:nvPr userDrawn="1"/>
        </p:nvSpPr>
        <p:spPr bwMode="auto">
          <a:xfrm>
            <a:off x="9480550" y="6643688"/>
            <a:ext cx="3286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fld id="{49821D77-177E-44EB-A3C5-CEB725DCD75E}" type="slidenum">
              <a:rPr lang="ru-RU" sz="800" b="0" smtClean="0">
                <a:solidFill>
                  <a:srgbClr val="003399"/>
                </a:solidFill>
                <a:latin typeface="Arial Cyr" panose="020B0604020202020204" pitchFamily="34" charset="0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ru-RU" sz="800" b="0" smtClean="0">
              <a:solidFill>
                <a:srgbClr val="003399"/>
              </a:solidFill>
              <a:latin typeface="Arial Cyr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1" r:id="rId1"/>
    <p:sldLayoutId id="2147484382" r:id="rId2"/>
    <p:sldLayoutId id="2147484383" r:id="rId3"/>
    <p:sldLayoutId id="2147484384" r:id="rId4"/>
    <p:sldLayoutId id="2147484385" r:id="rId5"/>
    <p:sldLayoutId id="2147484386" r:id="rId6"/>
    <p:sldLayoutId id="2147484387" r:id="rId7"/>
    <p:sldLayoutId id="2147484388" r:id="rId8"/>
    <p:sldLayoutId id="2147484389" r:id="rId9"/>
    <p:sldLayoutId id="2147484390" r:id="rId10"/>
    <p:sldLayoutId id="2147484391" r:id="rId11"/>
  </p:sldLayoutIdLst>
  <p:transition>
    <p:wheel spokes="3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392" r:id="rId1"/>
    <p:sldLayoutId id="2147484393" r:id="rId2"/>
    <p:sldLayoutId id="2147484394" r:id="rId3"/>
    <p:sldLayoutId id="2147484395" r:id="rId4"/>
    <p:sldLayoutId id="2147484396" r:id="rId5"/>
    <p:sldLayoutId id="2147484397" r:id="rId6"/>
    <p:sldLayoutId id="2147484398" r:id="rId7"/>
    <p:sldLayoutId id="2147484399" r:id="rId8"/>
    <p:sldLayoutId id="2147484400" r:id="rId9"/>
    <p:sldLayoutId id="2147484401" r:id="rId10"/>
    <p:sldLayoutId id="21474844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01010448_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endParaRPr lang="ru-RU" b="0">
              <a:solidFill>
                <a:schemeClr val="tx1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93675" y="2808288"/>
            <a:ext cx="9712325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Об итогах деятельности бюджетного учреждения</a:t>
            </a:r>
            <a:endParaRPr lang="en-US" sz="28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  <a:p>
            <a:pPr algn="ctr">
              <a:spcBef>
                <a:spcPct val="20000"/>
              </a:spcBef>
              <a:defRPr/>
            </a:pPr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Ханты-Мансийского автономного округа – Югры «Окружной центр информационно-коммуникационных технологий» в 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2017 </a:t>
            </a:r>
            <a:r>
              <a:rPr lang="ru-RU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году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497013" y="1588"/>
            <a:ext cx="8408987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488" tIns="46038" rIns="90488" bIns="46038" anchor="ctr"/>
          <a:lstStyle/>
          <a:p>
            <a:pPr>
              <a:spcBef>
                <a:spcPct val="20000"/>
              </a:spcBef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Ханты-Мансийский автономный округ – Югра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Cyr" pitchFamily="34" charset="0"/>
              <a:cs typeface="+mn-cs"/>
            </a:endParaRPr>
          </a:p>
        </p:txBody>
      </p:sp>
      <p:sp>
        <p:nvSpPr>
          <p:cNvPr id="38918" name="Line 9"/>
          <p:cNvSpPr>
            <a:spLocks noChangeShapeType="1"/>
          </p:cNvSpPr>
          <p:nvPr/>
        </p:nvSpPr>
        <p:spPr bwMode="auto">
          <a:xfrm>
            <a:off x="0" y="981075"/>
            <a:ext cx="9906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8919" name="Group 14"/>
          <p:cNvGrpSpPr>
            <a:grpSpLocks/>
          </p:cNvGrpSpPr>
          <p:nvPr/>
        </p:nvGrpSpPr>
        <p:grpSpPr bwMode="auto">
          <a:xfrm>
            <a:off x="0" y="0"/>
            <a:ext cx="895350" cy="981075"/>
            <a:chOff x="0" y="0"/>
            <a:chExt cx="521" cy="618"/>
          </a:xfrm>
        </p:grpSpPr>
        <p:sp>
          <p:nvSpPr>
            <p:cNvPr id="38920" name="AutoShape 11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21" cy="6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38921" name="Picture 1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3" cy="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4"/>
          <p:cNvSpPr txBox="1">
            <a:spLocks noChangeArrowheads="1"/>
          </p:cNvSpPr>
          <p:nvPr/>
        </p:nvSpPr>
        <p:spPr bwMode="auto">
          <a:xfrm>
            <a:off x="852488" y="1520825"/>
            <a:ext cx="810101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sz="2400" dirty="0"/>
              <a:t>Бюджетное учреждение «Окружной центр информационно-коммуникационных технологий» создано по распоряжению Правительства автономного округа от 10 марта 2004 г. № 167-рп.</a:t>
            </a:r>
          </a:p>
          <a:p>
            <a:pPr algn="just" eaLnBrk="1" hangingPunct="1"/>
            <a:endParaRPr lang="ru-RU" sz="2400" dirty="0"/>
          </a:p>
          <a:p>
            <a:pPr algn="ctr" eaLnBrk="1" hangingPunct="1"/>
            <a:r>
              <a:rPr lang="ru-RU" sz="2400" dirty="0"/>
              <a:t>Штатная численность </a:t>
            </a:r>
            <a:r>
              <a:rPr lang="ru-RU" sz="2400" dirty="0" smtClean="0"/>
              <a:t>40 человек </a:t>
            </a:r>
            <a:endParaRPr lang="ru-RU" sz="2400" dirty="0"/>
          </a:p>
          <a:p>
            <a:pPr algn="ctr" eaLnBrk="1" hangingPunct="1"/>
            <a:endParaRPr lang="ru-RU" sz="2400" dirty="0"/>
          </a:p>
          <a:p>
            <a:pPr algn="ctr" eaLnBrk="1" hangingPunct="1"/>
            <a:r>
              <a:rPr lang="ru-RU" sz="2400" dirty="0"/>
              <a:t>Объем государственного задания на </a:t>
            </a:r>
            <a:r>
              <a:rPr lang="ru-RU" sz="2400" dirty="0" smtClean="0"/>
              <a:t>2017 </a:t>
            </a:r>
            <a:r>
              <a:rPr lang="ru-RU" sz="2400" dirty="0"/>
              <a:t>год: </a:t>
            </a:r>
          </a:p>
          <a:p>
            <a:pPr algn="ctr" eaLnBrk="1" hangingPunct="1"/>
            <a:r>
              <a:rPr lang="ru-RU" sz="2400" dirty="0" smtClean="0"/>
              <a:t>47 124 700 </a:t>
            </a:r>
            <a:r>
              <a:rPr lang="ru-RU" sz="2400" dirty="0"/>
              <a:t>рублей</a:t>
            </a:r>
            <a:endParaRPr lang="ru-RU" sz="2400" dirty="0" smtClean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6556" y="1340768"/>
            <a:ext cx="8351837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/>
              <a:t>Основные направления деятельности:</a:t>
            </a:r>
          </a:p>
          <a:p>
            <a:pPr eaLnBrk="1" hangingPunct="1">
              <a:defRPr/>
            </a:pPr>
            <a:endParaRPr lang="ru-RU" dirty="0"/>
          </a:p>
          <a:p>
            <a:pPr marL="285750" indent="-285750" algn="just" eaLnBrk="1" hangingPunct="1">
              <a:buFont typeface="Arial" pitchFamily="34" charset="0"/>
              <a:buChar char="•"/>
              <a:defRPr/>
            </a:pPr>
            <a:r>
              <a:rPr lang="ru-RU" dirty="0"/>
              <a:t>обеспечение реализации политики в сфере информатизации проводимой Департаментом информационных технологий автономного округа;</a:t>
            </a:r>
          </a:p>
          <a:p>
            <a:pPr marL="285750" indent="-285750" algn="just" eaLnBrk="1" hangingPunct="1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9900"/>
                </a:solidFill>
              </a:rPr>
              <a:t>техническое обслуживание серверного, коммутационного, компьютерного и периферийного оборудования;</a:t>
            </a:r>
          </a:p>
          <a:p>
            <a:pPr marL="285750" indent="-285750" algn="just" eaLnBrk="1" hangingPunct="1">
              <a:buFont typeface="Arial" pitchFamily="34" charset="0"/>
              <a:buChar char="•"/>
              <a:defRPr/>
            </a:pPr>
            <a:r>
              <a:rPr lang="ru-RU" dirty="0"/>
              <a:t>обслуживание и поддержка системного, прикладного программного обеспечения и информационных автоматизированных </a:t>
            </a:r>
            <a:r>
              <a:rPr lang="ru-RU" dirty="0" smtClean="0"/>
              <a:t>систем органов государственной власти автономного округа;</a:t>
            </a:r>
            <a:endParaRPr lang="ru-RU" dirty="0"/>
          </a:p>
          <a:p>
            <a:pPr marL="285750" indent="-285750" algn="just" eaLnBrk="1" hangingPunct="1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9900"/>
                </a:solidFill>
              </a:rPr>
              <a:t>обеспечение функционирования корпоративной сети органов власти Ханты-Мансийского автономного округа – Югры;</a:t>
            </a:r>
          </a:p>
          <a:p>
            <a:pPr marL="285750" indent="-285750" algn="just" eaLnBrk="1" hangingPunct="1">
              <a:buFont typeface="Arial" pitchFamily="34" charset="0"/>
              <a:buChar char="•"/>
              <a:defRPr/>
            </a:pPr>
            <a:r>
              <a:rPr lang="ru-RU" dirty="0"/>
              <a:t>техническое обслуживание и поддержка работоспособности оборудования конференц-залов и залов заседаний в здании Дома Правительства и Думы автономного округа</a:t>
            </a:r>
            <a:r>
              <a:rPr lang="ru-RU" dirty="0" smtClean="0"/>
              <a:t>.</a:t>
            </a:r>
          </a:p>
          <a:p>
            <a:pPr marL="285750" indent="-285750" algn="just" eaLnBrk="1" hangingPunct="1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9900"/>
                </a:solidFill>
              </a:rPr>
              <a:t>согласование проектов документов для проведения </a:t>
            </a:r>
            <a:r>
              <a:rPr lang="ru-RU" dirty="0" smtClean="0">
                <a:solidFill>
                  <a:srgbClr val="009900"/>
                </a:solidFill>
              </a:rPr>
              <a:t>закупок</a:t>
            </a:r>
            <a:r>
              <a:rPr lang="en-US" dirty="0" smtClean="0">
                <a:solidFill>
                  <a:srgbClr val="009900"/>
                </a:solidFill>
              </a:rPr>
              <a:t> </a:t>
            </a:r>
            <a:r>
              <a:rPr lang="ru-RU" dirty="0" smtClean="0">
                <a:solidFill>
                  <a:srgbClr val="009900"/>
                </a:solidFill>
              </a:rPr>
              <a:t>в </a:t>
            </a:r>
            <a:r>
              <a:rPr lang="ru-RU" dirty="0">
                <a:solidFill>
                  <a:srgbClr val="009900"/>
                </a:solidFill>
              </a:rPr>
              <a:t>сфере информатизации</a:t>
            </a:r>
            <a:r>
              <a:rPr lang="ru-RU" dirty="0" smtClean="0">
                <a:solidFill>
                  <a:srgbClr val="009900"/>
                </a:solidFill>
              </a:rPr>
              <a:t> </a:t>
            </a:r>
            <a:r>
              <a:rPr lang="ru-RU" dirty="0">
                <a:solidFill>
                  <a:srgbClr val="009900"/>
                </a:solidFill>
              </a:rPr>
              <a:t>органами власти и бюджетными учреждениями автономного </a:t>
            </a:r>
            <a:r>
              <a:rPr lang="ru-RU" dirty="0" smtClean="0">
                <a:solidFill>
                  <a:srgbClr val="009900"/>
                </a:solidFill>
              </a:rPr>
              <a:t>округа.</a:t>
            </a:r>
            <a:endParaRPr lang="ru-RU" dirty="0">
              <a:solidFill>
                <a:srgbClr val="009900"/>
              </a:solidFill>
            </a:endParaRP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endParaRPr lang="ru-RU" dirty="0"/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Текст 1"/>
          <p:cNvSpPr>
            <a:spLocks noGrp="1"/>
          </p:cNvSpPr>
          <p:nvPr>
            <p:ph type="body" idx="1"/>
          </p:nvPr>
        </p:nvSpPr>
        <p:spPr bwMode="auto">
          <a:xfrm>
            <a:off x="782638" y="1557338"/>
            <a:ext cx="8420100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Техническое обслуживание оборудования.</a:t>
            </a:r>
          </a:p>
          <a:p>
            <a:pPr algn="ctr"/>
            <a:endParaRPr lang="ru-RU" sz="16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484948" y="2924944"/>
            <a:ext cx="48965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dirty="0" smtClean="0"/>
              <a:t>Более 40 органов государственной власти и учреждений;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/>
              <a:t>Более 2000 обслуживаемых автоматизированных рабочих мест;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/>
              <a:t>Более 2</a:t>
            </a:r>
            <a:r>
              <a:rPr lang="en-US" dirty="0" smtClean="0"/>
              <a:t>9</a:t>
            </a:r>
            <a:r>
              <a:rPr lang="ru-RU" dirty="0" smtClean="0"/>
              <a:t>00 единиц обслуживаемого </a:t>
            </a:r>
            <a:r>
              <a:rPr lang="ru-RU" dirty="0"/>
              <a:t>серверного, коммутационного, компьютерного и периферийного </a:t>
            </a:r>
            <a:r>
              <a:rPr lang="ru-RU" dirty="0" smtClean="0"/>
              <a:t>оборудования.</a:t>
            </a:r>
          </a:p>
          <a:p>
            <a:pPr marL="285750" indent="-285750" algn="just">
              <a:buFontTx/>
              <a:buChar char="-"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874" y="2637317"/>
            <a:ext cx="3030911" cy="316057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76536" y="1113651"/>
            <a:ext cx="8420100" cy="4752975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Обслуживание информационных систем и прикладного программного обеспечения.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914" y="1896357"/>
            <a:ext cx="5241869" cy="33775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0632" y="2303677"/>
            <a:ext cx="5400600" cy="31409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6716" y="2572724"/>
            <a:ext cx="5564317" cy="3336801"/>
          </a:xfrm>
          <a:prstGeom prst="rect">
            <a:avLst/>
          </a:prstGeom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531148"/>
              </p:ext>
            </p:extLst>
          </p:nvPr>
        </p:nvGraphicFramePr>
        <p:xfrm>
          <a:off x="3224808" y="3140968"/>
          <a:ext cx="5328592" cy="3309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1" name="Точечный рисунок" r:id="rId7" imgW="7296120" imgH="4962600" progId="Paint.Picture">
                  <p:embed/>
                </p:oleObj>
              </mc:Choice>
              <mc:Fallback>
                <p:oleObj name="Точечный рисунок" r:id="rId7" imgW="7296120" imgH="49626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24808" y="3140968"/>
                        <a:ext cx="5328592" cy="3309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Текст 1"/>
          <p:cNvSpPr>
            <a:spLocks noGrp="1"/>
          </p:cNvSpPr>
          <p:nvPr>
            <p:ph type="body" idx="1"/>
          </p:nvPr>
        </p:nvSpPr>
        <p:spPr bwMode="auto">
          <a:xfrm>
            <a:off x="782638" y="1341438"/>
            <a:ext cx="8420100" cy="5040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/>
              <a:t>Обеспечение функционирования корпоративной сети.</a:t>
            </a:r>
          </a:p>
          <a:p>
            <a:pPr algn="ctr"/>
            <a:endParaRPr lang="ru-RU" sz="1600" dirty="0" smtClean="0"/>
          </a:p>
          <a:p>
            <a:pPr>
              <a:buFontTx/>
              <a:buChar char="-"/>
            </a:pPr>
            <a:endParaRPr lang="ru-RU" sz="20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68" y="1916832"/>
            <a:ext cx="7596844" cy="429309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Текст 1"/>
          <p:cNvSpPr>
            <a:spLocks noGrp="1"/>
          </p:cNvSpPr>
          <p:nvPr>
            <p:ph type="body" idx="1"/>
          </p:nvPr>
        </p:nvSpPr>
        <p:spPr bwMode="auto">
          <a:xfrm>
            <a:off x="812540" y="1130537"/>
            <a:ext cx="8420100" cy="5003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>
                <a:solidFill>
                  <a:srgbClr val="009900"/>
                </a:solidFill>
              </a:rPr>
              <a:t>Техническое обслуживание мероприятий в конференц-залах здания Дома Правительства и Думы автономного округа.</a:t>
            </a:r>
          </a:p>
          <a:p>
            <a:pPr algn="ctr"/>
            <a:endParaRPr lang="ru-RU" dirty="0" smtClean="0">
              <a:solidFill>
                <a:srgbClr val="009900"/>
              </a:solidFill>
            </a:endParaRP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608" y="2024844"/>
            <a:ext cx="6923322" cy="4428492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Текст 1"/>
          <p:cNvSpPr>
            <a:spLocks noGrp="1"/>
          </p:cNvSpPr>
          <p:nvPr>
            <p:ph type="body" idx="1"/>
          </p:nvPr>
        </p:nvSpPr>
        <p:spPr bwMode="auto">
          <a:xfrm>
            <a:off x="812540" y="1130537"/>
            <a:ext cx="8420100" cy="5003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endParaRPr lang="ru-RU" dirty="0" smtClean="0">
              <a:solidFill>
                <a:srgbClr val="009900"/>
              </a:solidFill>
            </a:endParaRP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68" y="980728"/>
            <a:ext cx="8253968" cy="507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35592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Box 5"/>
          <p:cNvSpPr txBox="1">
            <a:spLocks noChangeArrowheads="1"/>
          </p:cNvSpPr>
          <p:nvPr/>
        </p:nvSpPr>
        <p:spPr bwMode="auto">
          <a:xfrm>
            <a:off x="1557338" y="2297113"/>
            <a:ext cx="7083425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ru-RU" sz="4600"/>
              <a:t>Спасибо </a:t>
            </a:r>
          </a:p>
          <a:p>
            <a:pPr algn="ctr">
              <a:spcBef>
                <a:spcPct val="20000"/>
              </a:spcBef>
            </a:pPr>
            <a:r>
              <a:rPr lang="ru-RU" sz="4600"/>
              <a:t>за </a:t>
            </a:r>
          </a:p>
          <a:p>
            <a:pPr algn="ctr">
              <a:spcBef>
                <a:spcPct val="20000"/>
              </a:spcBef>
            </a:pPr>
            <a:r>
              <a:rPr lang="ru-RU" sz="4600"/>
              <a:t>внимание!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41418</TotalTime>
  <Words>430</Words>
  <Application>Microsoft Office PowerPoint</Application>
  <PresentationFormat>Лист A4 (210x297 мм)</PresentationFormat>
  <Paragraphs>67</Paragraphs>
  <Slides>9</Slides>
  <Notes>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Arial Cyr</vt:lpstr>
      <vt:lpstr>Calibri</vt:lpstr>
      <vt:lpstr>Times New Roman</vt:lpstr>
      <vt:lpstr>Тема Office</vt:lpstr>
      <vt:lpstr>1_Тема Office</vt:lpstr>
      <vt:lpstr>Специальное оформление</vt:lpstr>
      <vt:lpstr>Image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Систематика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ХМАО</dc:title>
  <dc:creator>Королева Татьяна</dc:creator>
  <cp:lastModifiedBy>Перевертайло Степан Евгеньевич</cp:lastModifiedBy>
  <cp:revision>1835</cp:revision>
  <cp:lastPrinted>2016-02-16T03:35:41Z</cp:lastPrinted>
  <dcterms:created xsi:type="dcterms:W3CDTF">2002-03-13T06:24:31Z</dcterms:created>
  <dcterms:modified xsi:type="dcterms:W3CDTF">2017-12-15T04:52:24Z</dcterms:modified>
</cp:coreProperties>
</file>